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Roboto"/>
      <p:regular r:id="rId37"/>
      <p:bold r:id="rId38"/>
      <p:italic r:id="rId39"/>
      <p:boldItalic r:id="rId40"/>
    </p:embeddedFont>
    <p:embeddedFont>
      <p:font typeface="Nunito"/>
      <p:regular r:id="rId41"/>
      <p:bold r:id="rId42"/>
      <p:italic r:id="rId43"/>
      <p:boldItalic r:id="rId44"/>
    </p:embeddedFont>
    <p:embeddedFont>
      <p:font typeface="Constantia"/>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7CCA954-BAEA-430F-BB87-74F1F60504A2}">
  <a:tblStyle styleId="{17CCA954-BAEA-430F-BB87-74F1F60504A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20" Type="http://schemas.openxmlformats.org/officeDocument/2006/relationships/slide" Target="slides/slide14.xml"/><Relationship Id="rId42" Type="http://schemas.openxmlformats.org/officeDocument/2006/relationships/font" Target="fonts/Nunito-bold.fntdata"/><Relationship Id="rId41" Type="http://schemas.openxmlformats.org/officeDocument/2006/relationships/font" Target="fonts/Nunito-regular.fntdata"/><Relationship Id="rId22" Type="http://schemas.openxmlformats.org/officeDocument/2006/relationships/slide" Target="slides/slide16.xml"/><Relationship Id="rId44" Type="http://schemas.openxmlformats.org/officeDocument/2006/relationships/font" Target="fonts/Nunito-boldItalic.fntdata"/><Relationship Id="rId21" Type="http://schemas.openxmlformats.org/officeDocument/2006/relationships/slide" Target="slides/slide15.xml"/><Relationship Id="rId43" Type="http://schemas.openxmlformats.org/officeDocument/2006/relationships/font" Target="fonts/Nunito-italic.fntdata"/><Relationship Id="rId24" Type="http://schemas.openxmlformats.org/officeDocument/2006/relationships/slide" Target="slides/slide18.xml"/><Relationship Id="rId46" Type="http://schemas.openxmlformats.org/officeDocument/2006/relationships/font" Target="fonts/Constantia-bold.fntdata"/><Relationship Id="rId23" Type="http://schemas.openxmlformats.org/officeDocument/2006/relationships/slide" Target="slides/slide17.xml"/><Relationship Id="rId45" Type="http://schemas.openxmlformats.org/officeDocument/2006/relationships/font" Target="fonts/Constantia-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48" Type="http://schemas.openxmlformats.org/officeDocument/2006/relationships/font" Target="fonts/Constantia-boldItalic.fntdata"/><Relationship Id="rId25" Type="http://schemas.openxmlformats.org/officeDocument/2006/relationships/slide" Target="slides/slide19.xml"/><Relationship Id="rId47" Type="http://schemas.openxmlformats.org/officeDocument/2006/relationships/font" Target="fonts/Constantia-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Roboto-regular.fntdata"/><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Roboto-italic.fntdata"/><Relationship Id="rId16" Type="http://schemas.openxmlformats.org/officeDocument/2006/relationships/slide" Target="slides/slide10.xml"/><Relationship Id="rId38" Type="http://schemas.openxmlformats.org/officeDocument/2006/relationships/font" Target="fonts/Roboto-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9e74a6f35a_0_0:notes"/>
          <p:cNvSpPr/>
          <p:nvPr>
            <p:ph idx="2" type="sldImg"/>
          </p:nvPr>
        </p:nvSpPr>
        <p:spPr>
          <a:xfrm>
            <a:off x="374035" y="684862"/>
            <a:ext cx="6109931"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g29e74a6f35a_0_0:notes"/>
          <p:cNvSpPr txBox="1"/>
          <p:nvPr>
            <p:ph idx="1" type="body"/>
          </p:nvPr>
        </p:nvSpPr>
        <p:spPr>
          <a:xfrm>
            <a:off x="685800" y="4343400"/>
            <a:ext cx="5486400" cy="4114800"/>
          </a:xfrm>
          <a:prstGeom prst="rect">
            <a:avLst/>
          </a:prstGeom>
          <a:noFill/>
          <a:ln>
            <a:noFill/>
          </a:ln>
        </p:spPr>
        <p:txBody>
          <a:bodyPr anchorCtr="0" anchor="t" bIns="45725" lIns="91475" spcFirstLastPara="1" rIns="91475" wrap="square" tIns="45725">
            <a:noAutofit/>
          </a:bodyPr>
          <a:lstStyle/>
          <a:p>
            <a:pPr indent="0" lvl="0" marL="0" rtl="0" algn="l">
              <a:spcBef>
                <a:spcPts val="0"/>
              </a:spcBef>
              <a:spcAft>
                <a:spcPts val="0"/>
              </a:spcAft>
              <a:buNone/>
            </a:pPr>
            <a:r>
              <a:t/>
            </a:r>
            <a:endParaRPr sz="1400"/>
          </a:p>
        </p:txBody>
      </p:sp>
      <p:sp>
        <p:nvSpPr>
          <p:cNvPr id="133" name="Google Shape;133;g29e74a6f35a_0_0:notes"/>
          <p:cNvSpPr txBox="1"/>
          <p:nvPr>
            <p:ph idx="12" type="sldNum"/>
          </p:nvPr>
        </p:nvSpPr>
        <p:spPr>
          <a:xfrm>
            <a:off x="3884614" y="8685213"/>
            <a:ext cx="2971800" cy="457200"/>
          </a:xfrm>
          <a:prstGeom prst="rect">
            <a:avLst/>
          </a:prstGeom>
          <a:noFill/>
          <a:ln>
            <a:noFill/>
          </a:ln>
        </p:spPr>
        <p:txBody>
          <a:bodyPr anchorCtr="0" anchor="b" bIns="45725" lIns="91475" spcFirstLastPara="1" rIns="91475" wrap="square" tIns="45725">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9e7c8639b4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9e7c8639b4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9e7c8639b4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9e7c8639b4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Yahoo finance- </a:t>
            </a:r>
            <a:r>
              <a:rPr i="1" lang="en" sz="1200">
                <a:solidFill>
                  <a:srgbClr val="0F0F0F"/>
                </a:solidFill>
                <a:latin typeface="Roboto"/>
                <a:ea typeface="Roboto"/>
                <a:cs typeface="Roboto"/>
                <a:sym typeface="Roboto"/>
              </a:rPr>
              <a:t>A comprehensive financial platform by Yahoo, offering real-time stock quotes, financial news, etc.</a:t>
            </a:r>
            <a:endParaRPr i="1" sz="1200">
              <a:solidFill>
                <a:srgbClr val="0F0F0F"/>
              </a:solidFill>
              <a:latin typeface="Roboto"/>
              <a:ea typeface="Roboto"/>
              <a:cs typeface="Roboto"/>
              <a:sym typeface="Roboto"/>
            </a:endParaRPr>
          </a:p>
          <a:p>
            <a:pPr indent="0" lvl="0" marL="0" rtl="0" algn="l">
              <a:spcBef>
                <a:spcPts val="0"/>
              </a:spcBef>
              <a:spcAft>
                <a:spcPts val="0"/>
              </a:spcAft>
              <a:buNone/>
            </a:pPr>
            <a:r>
              <a:rPr i="1" lang="en" sz="1200">
                <a:solidFill>
                  <a:srgbClr val="0F0F0F"/>
                </a:solidFill>
                <a:latin typeface="Roboto"/>
                <a:ea typeface="Roboto"/>
                <a:cs typeface="Roboto"/>
                <a:sym typeface="Roboto"/>
              </a:rPr>
              <a:t>Data collection:This platform provides OHLC (Open, High, Low, Close) prices and volume, crucial for understanding stock market time series and making informed predictions.</a:t>
            </a:r>
            <a:endParaRPr i="1" sz="1200">
              <a:solidFill>
                <a:srgbClr val="0F0F0F"/>
              </a:solidFill>
              <a:latin typeface="Roboto"/>
              <a:ea typeface="Roboto"/>
              <a:cs typeface="Roboto"/>
              <a:sym typeface="Roboto"/>
            </a:endParaRPr>
          </a:p>
          <a:p>
            <a:pPr indent="0" lvl="0" marL="0" rtl="0" algn="l">
              <a:spcBef>
                <a:spcPts val="0"/>
              </a:spcBef>
              <a:spcAft>
                <a:spcPts val="0"/>
              </a:spcAft>
              <a:buNone/>
            </a:pPr>
            <a:r>
              <a:rPr i="1" lang="en" sz="1200">
                <a:solidFill>
                  <a:srgbClr val="0F0F0F"/>
                </a:solidFill>
                <a:latin typeface="Roboto"/>
                <a:ea typeface="Roboto"/>
                <a:cs typeface="Roboto"/>
                <a:sym typeface="Roboto"/>
              </a:rPr>
              <a:t>Dow Jones 30 stocks: It consist of top 30 large and well known </a:t>
            </a:r>
            <a:r>
              <a:rPr i="1" lang="en" sz="1200">
                <a:solidFill>
                  <a:srgbClr val="0F0F0F"/>
                </a:solidFill>
                <a:latin typeface="Roboto"/>
                <a:ea typeface="Roboto"/>
                <a:cs typeface="Roboto"/>
                <a:sym typeface="Roboto"/>
              </a:rPr>
              <a:t>publicly</a:t>
            </a:r>
            <a:r>
              <a:rPr i="1" lang="en" sz="1200">
                <a:solidFill>
                  <a:srgbClr val="0F0F0F"/>
                </a:solidFill>
                <a:latin typeface="Roboto"/>
                <a:ea typeface="Roboto"/>
                <a:cs typeface="Roboto"/>
                <a:sym typeface="Roboto"/>
              </a:rPr>
              <a:t> traded companies.</a:t>
            </a:r>
            <a:endParaRPr i="1" sz="1200">
              <a:solidFill>
                <a:srgbClr val="0F0F0F"/>
              </a:solidFill>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9e7c8639b4_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9e7c8639b4_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200">
                <a:solidFill>
                  <a:srgbClr val="0F0F0F"/>
                </a:solidFill>
                <a:latin typeface="Roboto"/>
                <a:ea typeface="Roboto"/>
                <a:cs typeface="Roboto"/>
                <a:sym typeface="Roboto"/>
              </a:rPr>
              <a:t>Unified Data Processor (UDP): A tool provided by FinRL that interfaces with Yahoo Finance data. It plays a crucial role in retrieving, cleaning, and extracting relevant features from fragmented data, presenting a consolidated view for analysis.</a:t>
            </a:r>
            <a:endParaRPr i="1" sz="1200">
              <a:solidFill>
                <a:srgbClr val="0F0F0F"/>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i="1" sz="1200">
              <a:solidFill>
                <a:srgbClr val="0F0F0F"/>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9e7c8639b4_2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9e7c8639b4_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9e7c8639b4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9e7c8639b4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State</a:t>
            </a:r>
            <a:r>
              <a:rPr lang="en"/>
              <a:t> variables: It represents the current situation and configuration of the environment that the </a:t>
            </a:r>
            <a:r>
              <a:rPr lang="en"/>
              <a:t>learning</a:t>
            </a:r>
            <a:r>
              <a:rPr lang="en"/>
              <a:t> </a:t>
            </a:r>
            <a:r>
              <a:rPr lang="en"/>
              <a:t>agent is interacting with it. It contains all the relevant information which agent uses to make decisions and take actions in the environment.</a:t>
            </a:r>
            <a:endParaRPr/>
          </a:p>
          <a:p>
            <a:pPr indent="0" lvl="0" marL="0" rtl="0" algn="l">
              <a:spcBef>
                <a:spcPts val="0"/>
              </a:spcBef>
              <a:spcAft>
                <a:spcPts val="0"/>
              </a:spcAft>
              <a:buNone/>
            </a:pPr>
            <a:r>
              <a:rPr lang="en"/>
              <a:t>Hyperparameter Tuning: They are the set of hyperparameter which collectively optimize the performance of the models.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a0ef5ba0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a0ef5ba0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a0ef5ba0c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a0ef5ba0c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 stock amount is 1000000</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a0ef5ba0c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a0ef5ba0c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9ffc599d6f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9ffc599d6f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DJIA: it is Dow Jones Industrial average which is one of the most widely recognized in stock market and plays the role of barometer in the stock market.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9e7c8639b4_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9e7c8639b4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9e74a6f35a_0_11:notes"/>
          <p:cNvSpPr txBox="1"/>
          <p:nvPr>
            <p:ph idx="1" type="body"/>
          </p:nvPr>
        </p:nvSpPr>
        <p:spPr>
          <a:xfrm>
            <a:off x="685800" y="4343400"/>
            <a:ext cx="5486400" cy="4114800"/>
          </a:xfrm>
          <a:prstGeom prst="rect">
            <a:avLst/>
          </a:prstGeom>
        </p:spPr>
        <p:txBody>
          <a:bodyPr anchorCtr="0" anchor="t" bIns="90175" lIns="90175" spcFirstLastPara="1" rIns="90175" wrap="square" tIns="90175">
            <a:noAutofit/>
          </a:bodyPr>
          <a:lstStyle/>
          <a:p>
            <a:pPr indent="0" lvl="0" marL="0" rtl="0" algn="l">
              <a:spcBef>
                <a:spcPts val="0"/>
              </a:spcBef>
              <a:spcAft>
                <a:spcPts val="0"/>
              </a:spcAft>
              <a:buNone/>
            </a:pPr>
            <a:r>
              <a:t/>
            </a:r>
            <a:endParaRPr/>
          </a:p>
        </p:txBody>
      </p:sp>
      <p:sp>
        <p:nvSpPr>
          <p:cNvPr id="140" name="Google Shape;140;g29e74a6f35a_0_11:notes"/>
          <p:cNvSpPr/>
          <p:nvPr>
            <p:ph idx="2" type="sldImg"/>
          </p:nvPr>
        </p:nvSpPr>
        <p:spPr>
          <a:xfrm>
            <a:off x="374035" y="684862"/>
            <a:ext cx="6109931"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9e7c8639b4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9e7c8639b4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Adding the KDJ indicator even though we have all other indicators in the data because it deals with Overbought and oversold conditions, in addition to that it deals with the volatility measurement which helps us to measure the risk managements.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9e7c8639b4_2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9e7c8639b4_2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with different hyperparameter tuning and hyperparameter values help us to train the models in different conditions which helps us to know which parameters conditions would be ideal to train the model.</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9e7c8639b4_2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9e7c8639b4_2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above graph it is seen that keeping the hyperparameter values as follows:</a:t>
            </a:r>
            <a:endParaRPr/>
          </a:p>
          <a:p>
            <a:pPr indent="0" lvl="0" marL="0" rtl="0" algn="l">
              <a:spcBef>
                <a:spcPts val="0"/>
              </a:spcBef>
              <a:spcAft>
                <a:spcPts val="0"/>
              </a:spcAft>
              <a:buNone/>
            </a:pPr>
            <a:r>
              <a:rPr lang="en" sz="900">
                <a:solidFill>
                  <a:schemeClr val="dk1"/>
                </a:solidFill>
              </a:rPr>
              <a:t>1. </a:t>
            </a:r>
            <a:r>
              <a:rPr lang="en" sz="900">
                <a:solidFill>
                  <a:schemeClr val="dk1"/>
                </a:solidFill>
              </a:rPr>
              <a:t>n steps = 2048</a:t>
            </a:r>
            <a:endParaRPr sz="900">
              <a:solidFill>
                <a:schemeClr val="dk1"/>
              </a:solidFill>
            </a:endParaRPr>
          </a:p>
          <a:p>
            <a:pPr indent="0" lvl="0" marL="0" rtl="0" algn="l">
              <a:spcBef>
                <a:spcPts val="0"/>
              </a:spcBef>
              <a:spcAft>
                <a:spcPts val="0"/>
              </a:spcAft>
              <a:buNone/>
            </a:pPr>
            <a:r>
              <a:rPr lang="en" sz="900">
                <a:solidFill>
                  <a:schemeClr val="dk1"/>
                </a:solidFill>
              </a:rPr>
              <a:t>2. entropy coefficient = 0.01</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3. learning rate = 0.001</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4. buffer size = 1000000</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5. batch size = 256</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6. learning start = 100</a:t>
            </a:r>
            <a:endParaRPr sz="900">
              <a:solidFill>
                <a:schemeClr val="dk1"/>
              </a:solidFill>
            </a:endParaRPr>
          </a:p>
          <a:p>
            <a:pPr indent="0" lvl="0" marL="0" rtl="0" algn="l">
              <a:spcBef>
                <a:spcPts val="0"/>
              </a:spcBef>
              <a:spcAft>
                <a:spcPts val="0"/>
              </a:spcAft>
              <a:buNone/>
            </a:pPr>
            <a:r>
              <a:rPr lang="en"/>
              <a:t>Would result into better evaluation for the models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9ffc599d6f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9ffc599d6f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Calibri"/>
                <a:ea typeface="Calibri"/>
                <a:cs typeface="Calibri"/>
                <a:sym typeface="Calibri"/>
              </a:rPr>
              <a:t>Performance metrics are numerical measures used to evaluate the effectiveness, efficiency, and success of an investment strategy, portfolio, or trading algorithm in finance and trading. These metrics provide important information to investors and analysts, helping them understand the performance of their investments and make informed decisions.</a:t>
            </a:r>
            <a:br>
              <a:rPr lang="en"/>
            </a:br>
            <a:r>
              <a:rPr lang="en"/>
              <a:t>The results are obtained using the KDJ indicator + highest hyperparameter values and adding evaluation metrics </a:t>
            </a:r>
            <a:r>
              <a:rPr lang="en"/>
              <a:t>which</a:t>
            </a:r>
            <a:r>
              <a:rPr lang="en"/>
              <a:t> are </a:t>
            </a:r>
            <a:br>
              <a:rPr lang="en"/>
            </a:br>
            <a:r>
              <a:rPr lang="en"/>
              <a:t>cumulative return:</a:t>
            </a:r>
            <a:r>
              <a:rPr lang="en" sz="900">
                <a:solidFill>
                  <a:schemeClr val="dk1"/>
                </a:solidFill>
              </a:rPr>
              <a:t>A higher percentage indicates better performance.</a:t>
            </a:r>
            <a:br>
              <a:rPr lang="en"/>
            </a:br>
            <a:r>
              <a:rPr lang="en"/>
              <a:t>annualized return:</a:t>
            </a:r>
            <a:r>
              <a:rPr lang="en" sz="900">
                <a:solidFill>
                  <a:schemeClr val="dk1"/>
                </a:solidFill>
              </a:rPr>
              <a:t>Extremely high values may indicate potential issues or anomalies</a:t>
            </a:r>
            <a:br>
              <a:rPr lang="en"/>
            </a:br>
            <a:r>
              <a:rPr lang="en"/>
              <a:t>sharpe ratio: </a:t>
            </a:r>
            <a:r>
              <a:rPr lang="en" sz="900">
                <a:solidFill>
                  <a:schemeClr val="dk1"/>
                </a:solidFill>
              </a:rPr>
              <a:t>The higher the value implies better risk-adjusted return.</a:t>
            </a:r>
            <a:br>
              <a:rPr lang="en"/>
            </a:br>
            <a:r>
              <a:rPr lang="en"/>
              <a:t>max drawdown: </a:t>
            </a:r>
            <a:r>
              <a:rPr lang="en" sz="900">
                <a:solidFill>
                  <a:schemeClr val="dk1"/>
                </a:solidFill>
              </a:rPr>
              <a:t>maximum loss from a peak to a trough of an investment before a new peak is attained</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9ffc599d6f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9ffc599d6f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9f7b42eb2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9f7b42eb2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lnSpc>
                <a:spcPct val="115000"/>
              </a:lnSpc>
              <a:spcBef>
                <a:spcPts val="0"/>
              </a:spcBef>
              <a:spcAft>
                <a:spcPts val="0"/>
              </a:spcAft>
              <a:buClr>
                <a:schemeClr val="dk1"/>
              </a:buClr>
              <a:buSzPts val="1050"/>
              <a:buAutoNum type="arabicPeriod"/>
            </a:pPr>
            <a:r>
              <a:rPr b="1" lang="en" sz="1050">
                <a:solidFill>
                  <a:schemeClr val="dk1"/>
                </a:solidFill>
              </a:rPr>
              <a:t>Explanation:</a:t>
            </a:r>
            <a:r>
              <a:rPr lang="en" sz="1050">
                <a:solidFill>
                  <a:schemeClr val="dk1"/>
                </a:solidFill>
              </a:rPr>
              <a:t> Financial markets are inherently volatile and subject to various external factors that can lead to sudden changes. These changes can be influenced by geopolitical events, economic indicators, or unexpected global situations.</a:t>
            </a:r>
            <a:endParaRPr b="1" sz="1050">
              <a:solidFill>
                <a:schemeClr val="dk1"/>
              </a:solidFill>
            </a:endParaRPr>
          </a:p>
          <a:p>
            <a:pPr indent="-295275" lvl="0" marL="457200" rtl="0" algn="l">
              <a:lnSpc>
                <a:spcPct val="115000"/>
              </a:lnSpc>
              <a:spcBef>
                <a:spcPts val="0"/>
              </a:spcBef>
              <a:spcAft>
                <a:spcPts val="0"/>
              </a:spcAft>
              <a:buClr>
                <a:schemeClr val="dk1"/>
              </a:buClr>
              <a:buSzPts val="1050"/>
              <a:buAutoNum type="arabicPeriod"/>
            </a:pPr>
            <a:r>
              <a:rPr b="1" lang="en" sz="1050">
                <a:solidFill>
                  <a:schemeClr val="dk1"/>
                </a:solidFill>
              </a:rPr>
              <a:t> Explanation:</a:t>
            </a:r>
            <a:r>
              <a:rPr lang="en" sz="1050">
                <a:solidFill>
                  <a:schemeClr val="dk1"/>
                </a:solidFill>
              </a:rPr>
              <a:t> Financial data can be noisy, containing irrelevant or misleading information that can impact the accuracy of analysis and decision-making.</a:t>
            </a:r>
            <a:endParaRPr sz="105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9f7b42eb2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9f7b42eb2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9f7b42eb2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9f7b42eb2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9f7b42eb2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9f7b42eb2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9e74a6f35a_0_67:notes"/>
          <p:cNvSpPr txBox="1"/>
          <p:nvPr>
            <p:ph idx="1" type="body"/>
          </p:nvPr>
        </p:nvSpPr>
        <p:spPr>
          <a:xfrm>
            <a:off x="685800" y="4343400"/>
            <a:ext cx="5486400" cy="4114800"/>
          </a:xfrm>
          <a:prstGeom prst="rect">
            <a:avLst/>
          </a:prstGeom>
        </p:spPr>
        <p:txBody>
          <a:bodyPr anchorCtr="0" anchor="t" bIns="90175" lIns="90175" spcFirstLastPara="1" rIns="90175" wrap="square" tIns="90175">
            <a:noAutofit/>
          </a:bodyPr>
          <a:lstStyle/>
          <a:p>
            <a:pPr indent="0" lvl="0" marL="0" rtl="0" algn="l">
              <a:spcBef>
                <a:spcPts val="0"/>
              </a:spcBef>
              <a:spcAft>
                <a:spcPts val="0"/>
              </a:spcAft>
              <a:buNone/>
            </a:pPr>
            <a:r>
              <a:t/>
            </a:r>
            <a:endParaRPr/>
          </a:p>
        </p:txBody>
      </p:sp>
      <p:sp>
        <p:nvSpPr>
          <p:cNvPr id="323" name="Google Shape;323;g29e74a6f35a_0_67:notes"/>
          <p:cNvSpPr/>
          <p:nvPr>
            <p:ph idx="2" type="sldImg"/>
          </p:nvPr>
        </p:nvSpPr>
        <p:spPr>
          <a:xfrm>
            <a:off x="374035" y="684862"/>
            <a:ext cx="6109931"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9e74a6f35a_0_32:notes"/>
          <p:cNvSpPr txBox="1"/>
          <p:nvPr>
            <p:ph idx="1" type="body"/>
          </p:nvPr>
        </p:nvSpPr>
        <p:spPr>
          <a:xfrm>
            <a:off x="685800" y="4343400"/>
            <a:ext cx="5486400" cy="4114800"/>
          </a:xfrm>
          <a:prstGeom prst="rect">
            <a:avLst/>
          </a:prstGeom>
        </p:spPr>
        <p:txBody>
          <a:bodyPr anchorCtr="0" anchor="t" bIns="90175" lIns="90175" spcFirstLastPara="1" rIns="90175" wrap="square" tIns="90175">
            <a:noAutofit/>
          </a:bodyPr>
          <a:lstStyle/>
          <a:p>
            <a:pPr indent="0" lvl="0" marL="0" rtl="0" algn="l">
              <a:spcBef>
                <a:spcPts val="0"/>
              </a:spcBef>
              <a:spcAft>
                <a:spcPts val="0"/>
              </a:spcAft>
              <a:buNone/>
            </a:pPr>
            <a:r>
              <a:t/>
            </a:r>
            <a:endParaRPr/>
          </a:p>
        </p:txBody>
      </p:sp>
      <p:sp>
        <p:nvSpPr>
          <p:cNvPr id="147" name="Google Shape;147;g29e74a6f35a_0_32:notes"/>
          <p:cNvSpPr/>
          <p:nvPr>
            <p:ph idx="2" type="sldImg"/>
          </p:nvPr>
        </p:nvSpPr>
        <p:spPr>
          <a:xfrm>
            <a:off x="374035" y="684862"/>
            <a:ext cx="61098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9e7c8639b4_2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9e7c8639b4_2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9e7c8639b4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9e7c8639b4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9e74a6f35a_0_25:notes"/>
          <p:cNvSpPr txBox="1"/>
          <p:nvPr>
            <p:ph idx="1" type="body"/>
          </p:nvPr>
        </p:nvSpPr>
        <p:spPr>
          <a:xfrm>
            <a:off x="685800" y="4343400"/>
            <a:ext cx="5486400" cy="4114800"/>
          </a:xfrm>
          <a:prstGeom prst="rect">
            <a:avLst/>
          </a:prstGeom>
        </p:spPr>
        <p:txBody>
          <a:bodyPr anchorCtr="0" anchor="t" bIns="90175" lIns="90175" spcFirstLastPara="1" rIns="90175" wrap="square" tIns="90175">
            <a:noAutofit/>
          </a:bodyPr>
          <a:lstStyle/>
          <a:p>
            <a:pPr indent="0" lvl="0" marL="0" rtl="0" algn="l">
              <a:lnSpc>
                <a:spcPct val="115000"/>
              </a:lnSpc>
              <a:spcBef>
                <a:spcPts val="0"/>
              </a:spcBef>
              <a:spcAft>
                <a:spcPts val="0"/>
              </a:spcAft>
              <a:buNone/>
            </a:pPr>
            <a:r>
              <a:t/>
            </a:r>
            <a:endParaRPr sz="1200">
              <a:solidFill>
                <a:srgbClr val="0F0F0F"/>
              </a:solidFill>
              <a:latin typeface="Roboto"/>
              <a:ea typeface="Roboto"/>
              <a:cs typeface="Roboto"/>
              <a:sym typeface="Roboto"/>
            </a:endParaRPr>
          </a:p>
        </p:txBody>
      </p:sp>
      <p:sp>
        <p:nvSpPr>
          <p:cNvPr id="162" name="Google Shape;162;g29e74a6f35a_0_25:notes"/>
          <p:cNvSpPr/>
          <p:nvPr>
            <p:ph idx="2" type="sldImg"/>
          </p:nvPr>
        </p:nvSpPr>
        <p:spPr>
          <a:xfrm>
            <a:off x="374035" y="684862"/>
            <a:ext cx="6109931"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9e74a6f35a_0_46:notes"/>
          <p:cNvSpPr txBox="1"/>
          <p:nvPr>
            <p:ph idx="1" type="body"/>
          </p:nvPr>
        </p:nvSpPr>
        <p:spPr>
          <a:xfrm>
            <a:off x="685800" y="4343400"/>
            <a:ext cx="5486400" cy="4114800"/>
          </a:xfrm>
          <a:prstGeom prst="rect">
            <a:avLst/>
          </a:prstGeom>
        </p:spPr>
        <p:txBody>
          <a:bodyPr anchorCtr="0" anchor="t" bIns="90175" lIns="90175" spcFirstLastPara="1" rIns="90175" wrap="square" tIns="90175">
            <a:noAutofit/>
          </a:bodyPr>
          <a:lstStyle/>
          <a:p>
            <a:pPr indent="0" lvl="0" marL="0" rtl="0" algn="l">
              <a:spcBef>
                <a:spcPts val="0"/>
              </a:spcBef>
              <a:spcAft>
                <a:spcPts val="0"/>
              </a:spcAft>
              <a:buNone/>
            </a:pPr>
            <a:r>
              <a:t/>
            </a:r>
            <a:endParaRPr/>
          </a:p>
        </p:txBody>
      </p:sp>
      <p:sp>
        <p:nvSpPr>
          <p:cNvPr id="169" name="Google Shape;169;g29e74a6f35a_0_46:notes"/>
          <p:cNvSpPr/>
          <p:nvPr>
            <p:ph idx="2" type="sldImg"/>
          </p:nvPr>
        </p:nvSpPr>
        <p:spPr>
          <a:xfrm>
            <a:off x="374035" y="684862"/>
            <a:ext cx="6109931"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9f7b42eb24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9f7b42eb24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9f7b42eb24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9f7b42eb2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9f7b42eb2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9f7b42eb2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4" name="Shape 124"/>
        <p:cNvGrpSpPr/>
        <p:nvPr/>
      </p:nvGrpSpPr>
      <p:grpSpPr>
        <a:xfrm>
          <a:off x="0" y="0"/>
          <a:ext cx="0" cy="0"/>
          <a:chOff x="0" y="0"/>
          <a:chExt cx="0" cy="0"/>
        </a:xfrm>
      </p:grpSpPr>
      <p:sp>
        <p:nvSpPr>
          <p:cNvPr id="125" name="Google Shape;125;p13"/>
          <p:cNvSpPr txBox="1"/>
          <p:nvPr>
            <p:ph type="title"/>
          </p:nvPr>
        </p:nvSpPr>
        <p:spPr>
          <a:xfrm>
            <a:off x="457200" y="582072"/>
            <a:ext cx="8229600" cy="585600"/>
          </a:xfrm>
          <a:prstGeom prst="rect">
            <a:avLst/>
          </a:prstGeom>
          <a:noFill/>
          <a:ln>
            <a:noFill/>
          </a:ln>
        </p:spPr>
        <p:txBody>
          <a:bodyPr anchorCtr="0" anchor="b" bIns="0" lIns="0" spcFirstLastPara="1" rIns="0" wrap="square" tIns="45700">
            <a:normAutofit/>
          </a:bodyPr>
          <a:lstStyle>
            <a:lvl1pPr lvl="0" rtl="0" algn="l">
              <a:spcBef>
                <a:spcPts val="0"/>
              </a:spcBef>
              <a:spcAft>
                <a:spcPts val="0"/>
              </a:spcAft>
              <a:buClr>
                <a:schemeClr val="dk2"/>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6" name="Google Shape;126;p13"/>
          <p:cNvSpPr txBox="1"/>
          <p:nvPr>
            <p:ph idx="1" type="body"/>
          </p:nvPr>
        </p:nvSpPr>
        <p:spPr>
          <a:xfrm>
            <a:off x="457200" y="1329612"/>
            <a:ext cx="8229600" cy="3348300"/>
          </a:xfrm>
          <a:prstGeom prst="rect">
            <a:avLst/>
          </a:prstGeom>
          <a:noFill/>
          <a:ln>
            <a:noFill/>
          </a:ln>
        </p:spPr>
        <p:txBody>
          <a:bodyPr anchorCtr="0" anchor="t" bIns="45700" lIns="91425" spcFirstLastPara="1" rIns="91425" wrap="square" tIns="45700">
            <a:normAutofit/>
          </a:bodyPr>
          <a:lstStyle>
            <a:lvl1pPr indent="-298450" lvl="0" marL="457200" rtl="0" algn="l">
              <a:spcBef>
                <a:spcPts val="600"/>
              </a:spcBef>
              <a:spcAft>
                <a:spcPts val="0"/>
              </a:spcAft>
              <a:buClr>
                <a:schemeClr val="dk2"/>
              </a:buClr>
              <a:buSzPts val="1100"/>
              <a:buFont typeface="Noto Sans Symbols"/>
              <a:buChar char="❑"/>
              <a:defRPr sz="2200"/>
            </a:lvl1pPr>
            <a:lvl2pPr indent="-336550" lvl="1" marL="914400" rtl="0" algn="l">
              <a:spcBef>
                <a:spcPts val="1200"/>
              </a:spcBef>
              <a:spcAft>
                <a:spcPts val="0"/>
              </a:spcAft>
              <a:buSzPts val="1700"/>
              <a:buFont typeface="Noto Sans Symbols"/>
              <a:buChar char="▪"/>
              <a:defRPr sz="2000"/>
            </a:lvl2pPr>
            <a:lvl3pPr indent="-317500" lvl="2" marL="1371600" rtl="0" algn="l">
              <a:spcBef>
                <a:spcPts val="1200"/>
              </a:spcBef>
              <a:spcAft>
                <a:spcPts val="0"/>
              </a:spcAft>
              <a:buSzPts val="1400"/>
              <a:buChar char="■"/>
              <a:defRPr sz="2000"/>
            </a:lvl3pPr>
            <a:lvl4pPr indent="-302894" lvl="3" marL="1828800" rtl="0" algn="l">
              <a:spcBef>
                <a:spcPts val="1200"/>
              </a:spcBef>
              <a:spcAft>
                <a:spcPts val="0"/>
              </a:spcAft>
              <a:buSzPts val="1170"/>
              <a:buChar char="●"/>
              <a:defRPr sz="1800"/>
            </a:lvl4pPr>
            <a:lvl5pPr indent="-294639" lvl="4" marL="2286000" rtl="0" algn="l">
              <a:spcBef>
                <a:spcPts val="1200"/>
              </a:spcBef>
              <a:spcAft>
                <a:spcPts val="0"/>
              </a:spcAft>
              <a:buSzPts val="1040"/>
              <a:buChar char="○"/>
              <a:defRPr sz="1600"/>
            </a:lvl5pPr>
            <a:lvl6pPr indent="-320039" lvl="5" marL="2743200" rtl="0" algn="l">
              <a:spcBef>
                <a:spcPts val="1200"/>
              </a:spcBef>
              <a:spcAft>
                <a:spcPts val="0"/>
              </a:spcAft>
              <a:buSzPts val="1440"/>
              <a:buChar char="■"/>
              <a:defRPr/>
            </a:lvl6pPr>
            <a:lvl7pPr indent="-320039" lvl="6" marL="3200400" rtl="0" algn="l">
              <a:spcBef>
                <a:spcPts val="1200"/>
              </a:spcBef>
              <a:spcAft>
                <a:spcPts val="0"/>
              </a:spcAft>
              <a:buSzPts val="1440"/>
              <a:buChar char="●"/>
              <a:defRPr/>
            </a:lvl7pPr>
            <a:lvl8pPr indent="-342900" lvl="7" marL="3657600" rtl="0" algn="l">
              <a:spcBef>
                <a:spcPts val="1200"/>
              </a:spcBef>
              <a:spcAft>
                <a:spcPts val="0"/>
              </a:spcAft>
              <a:buSzPts val="1800"/>
              <a:buChar char="○"/>
              <a:defRPr/>
            </a:lvl8pPr>
            <a:lvl9pPr indent="-342900" lvl="8" marL="4114800" rtl="0" algn="l">
              <a:spcBef>
                <a:spcPts val="1200"/>
              </a:spcBef>
              <a:spcAft>
                <a:spcPts val="1200"/>
              </a:spcAft>
              <a:buSzPts val="1800"/>
              <a:buChar char="■"/>
              <a:defRPr/>
            </a:lvl9pPr>
          </a:lstStyle>
          <a:p/>
        </p:txBody>
      </p:sp>
      <p:sp>
        <p:nvSpPr>
          <p:cNvPr id="127" name="Google Shape;127;p13"/>
          <p:cNvSpPr txBox="1"/>
          <p:nvPr>
            <p:ph idx="10" type="dt"/>
          </p:nvPr>
        </p:nvSpPr>
        <p:spPr>
          <a:xfrm>
            <a:off x="457200" y="4767263"/>
            <a:ext cx="2133600" cy="2739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8" name="Google Shape;128;p13"/>
          <p:cNvSpPr txBox="1"/>
          <p:nvPr>
            <p:ph idx="11" type="ftr"/>
          </p:nvPr>
        </p:nvSpPr>
        <p:spPr>
          <a:xfrm>
            <a:off x="2667000" y="4767263"/>
            <a:ext cx="3352800" cy="2739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9" name="Google Shape;129;p13"/>
          <p:cNvSpPr txBox="1"/>
          <p:nvPr>
            <p:ph idx="12" type="sldNum"/>
          </p:nvPr>
        </p:nvSpPr>
        <p:spPr>
          <a:xfrm>
            <a:off x="7924800" y="4767263"/>
            <a:ext cx="762000" cy="273900"/>
          </a:xfrm>
          <a:prstGeom prst="rect">
            <a:avLst/>
          </a:prstGeom>
          <a:noFill/>
          <a:ln>
            <a:noFill/>
          </a:ln>
        </p:spPr>
        <p:txBody>
          <a:bodyPr anchorCtr="0" anchor="ctr" bIns="0" lIns="0" spcFirstLastPara="1" rIns="0" wrap="square" tIns="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hyperlink" Target="https://doi.org/10.48550/arxiv.2211.03107" TargetMode="External"/><Relationship Id="rId4" Type="http://schemas.openxmlformats.org/officeDocument/2006/relationships/hyperlink" Target="https://techvidvan.com/tutorials/reinforcement-learning/" TargetMode="External"/><Relationship Id="rId5" Type="http://schemas.openxmlformats.org/officeDocument/2006/relationships/hyperlink" Target="https://medium.com/@creatrohit9/machine-learning-introduction-5049601d2da2"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4"/>
          <p:cNvSpPr txBox="1"/>
          <p:nvPr/>
        </p:nvSpPr>
        <p:spPr>
          <a:xfrm>
            <a:off x="251525" y="249500"/>
            <a:ext cx="8640900" cy="2883300"/>
          </a:xfrm>
          <a:prstGeom prst="rect">
            <a:avLst/>
          </a:prstGeom>
          <a:solidFill>
            <a:schemeClr val="dk2"/>
          </a:solidFill>
          <a:ln cap="flat" cmpd="sng" w="9525">
            <a:solidFill>
              <a:schemeClr val="dk2"/>
            </a:solidFill>
            <a:prstDash val="solid"/>
            <a:round/>
            <a:headEnd len="sm" w="sm" type="none"/>
            <a:tailEnd len="sm" w="sm" type="none"/>
          </a:ln>
        </p:spPr>
        <p:txBody>
          <a:bodyPr anchorCtr="0" anchor="b" bIns="0" lIns="0" spcFirstLastPara="1" rIns="0" wrap="square" tIns="45700">
            <a:normAutofit/>
          </a:bodyPr>
          <a:lstStyle/>
          <a:p>
            <a:pPr indent="0" lvl="0" marL="0" marR="0" rtl="0" algn="ctr">
              <a:lnSpc>
                <a:spcPct val="150000"/>
              </a:lnSpc>
              <a:spcBef>
                <a:spcPts val="0"/>
              </a:spcBef>
              <a:spcAft>
                <a:spcPts val="0"/>
              </a:spcAft>
              <a:buClr>
                <a:schemeClr val="lt2"/>
              </a:buClr>
              <a:buSzPts val="4800"/>
              <a:buFont typeface="Calibri"/>
              <a:buNone/>
            </a:pPr>
            <a:r>
              <a:rPr b="1" i="0" lang="en" sz="4800" u="none" cap="none" strike="noStrike">
                <a:solidFill>
                  <a:schemeClr val="lt2"/>
                </a:solidFill>
                <a:latin typeface="Calibri"/>
                <a:ea typeface="Calibri"/>
                <a:cs typeface="Calibri"/>
                <a:sym typeface="Calibri"/>
              </a:rPr>
              <a:t>Thesis Defense</a:t>
            </a:r>
            <a:endParaRPr b="1" i="0" sz="4800" u="none" cap="none" strike="noStrike">
              <a:solidFill>
                <a:schemeClr val="lt2"/>
              </a:solidFill>
              <a:latin typeface="Calibri"/>
              <a:ea typeface="Calibri"/>
              <a:cs typeface="Calibri"/>
              <a:sym typeface="Calibri"/>
            </a:endParaRPr>
          </a:p>
          <a:p>
            <a:pPr indent="0" lvl="0" marL="0" marR="0" rtl="0" algn="ctr">
              <a:lnSpc>
                <a:spcPct val="150000"/>
              </a:lnSpc>
              <a:spcBef>
                <a:spcPts val="0"/>
              </a:spcBef>
              <a:spcAft>
                <a:spcPts val="0"/>
              </a:spcAft>
              <a:buClr>
                <a:schemeClr val="lt2"/>
              </a:buClr>
              <a:buSzPts val="4800"/>
              <a:buFont typeface="Calibri"/>
              <a:buNone/>
            </a:pPr>
            <a:r>
              <a:t/>
            </a:r>
            <a:endParaRPr b="1" sz="4800">
              <a:solidFill>
                <a:schemeClr val="lt2"/>
              </a:solidFill>
              <a:latin typeface="Calibri"/>
              <a:ea typeface="Calibri"/>
              <a:cs typeface="Calibri"/>
              <a:sym typeface="Calibri"/>
            </a:endParaRPr>
          </a:p>
        </p:txBody>
      </p:sp>
      <p:sp>
        <p:nvSpPr>
          <p:cNvPr id="136" name="Google Shape;136;p14"/>
          <p:cNvSpPr txBox="1"/>
          <p:nvPr/>
        </p:nvSpPr>
        <p:spPr>
          <a:xfrm>
            <a:off x="1371600" y="3489852"/>
            <a:ext cx="6400800" cy="742950"/>
          </a:xfrm>
          <a:prstGeom prst="rect">
            <a:avLst/>
          </a:prstGeom>
          <a:noFill/>
          <a:ln>
            <a:noFill/>
          </a:ln>
        </p:spPr>
        <p:txBody>
          <a:bodyPr anchorCtr="0" anchor="t" bIns="45700" lIns="91425" spcFirstLastPara="1" rIns="91425" wrap="square" tIns="45700">
            <a:normAutofit lnSpcReduction="10000"/>
          </a:bodyPr>
          <a:lstStyle/>
          <a:p>
            <a:pPr indent="-274320" lvl="0" marL="274320" marR="0" rtl="0" algn="ctr">
              <a:lnSpc>
                <a:spcPct val="100000"/>
              </a:lnSpc>
              <a:spcBef>
                <a:spcPts val="0"/>
              </a:spcBef>
              <a:spcAft>
                <a:spcPts val="0"/>
              </a:spcAft>
              <a:buNone/>
            </a:pPr>
            <a:r>
              <a:rPr lang="en" sz="2000">
                <a:solidFill>
                  <a:schemeClr val="lt1"/>
                </a:solidFill>
                <a:latin typeface="Constantia"/>
                <a:ea typeface="Constantia"/>
                <a:cs typeface="Constantia"/>
                <a:sym typeface="Constantia"/>
              </a:rPr>
              <a:t>Chelsea (991547528)</a:t>
            </a:r>
            <a:endParaRPr b="0" i="0" sz="2000" u="none" cap="none" strike="noStrike">
              <a:solidFill>
                <a:schemeClr val="lt1"/>
              </a:solidFill>
              <a:latin typeface="Constantia"/>
              <a:ea typeface="Constantia"/>
              <a:cs typeface="Constantia"/>
              <a:sym typeface="Constantia"/>
            </a:endParaRPr>
          </a:p>
          <a:p>
            <a:pPr indent="-274320" lvl="0" marL="274320" marR="0" rtl="0" algn="ctr">
              <a:lnSpc>
                <a:spcPct val="100000"/>
              </a:lnSpc>
              <a:spcBef>
                <a:spcPts val="400"/>
              </a:spcBef>
              <a:spcAft>
                <a:spcPts val="0"/>
              </a:spcAft>
              <a:buNone/>
            </a:pPr>
            <a:r>
              <a:rPr b="0" i="0" lang="en" sz="2000" u="none" cap="none" strike="noStrike">
                <a:solidFill>
                  <a:schemeClr val="lt1"/>
                </a:solidFill>
                <a:latin typeface="Constantia"/>
                <a:ea typeface="Constantia"/>
                <a:cs typeface="Constantia"/>
                <a:sym typeface="Constantia"/>
              </a:rPr>
              <a:t> </a:t>
            </a:r>
            <a:endParaRPr/>
          </a:p>
        </p:txBody>
      </p:sp>
      <p:sp>
        <p:nvSpPr>
          <p:cNvPr id="137" name="Google Shape;137;p14"/>
          <p:cNvSpPr/>
          <p:nvPr/>
        </p:nvSpPr>
        <p:spPr>
          <a:xfrm>
            <a:off x="3249070" y="4156525"/>
            <a:ext cx="2510700" cy="253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600">
                <a:solidFill>
                  <a:schemeClr val="lt1"/>
                </a:solidFill>
                <a:latin typeface="Constantia"/>
                <a:ea typeface="Constantia"/>
                <a:cs typeface="Constantia"/>
                <a:sym typeface="Constantia"/>
              </a:rPr>
              <a:t>Dec. 1, 2023</a:t>
            </a:r>
            <a:endParaRPr sz="1600">
              <a:solidFill>
                <a:schemeClr val="lt1"/>
              </a:solidFill>
              <a:latin typeface="Constantia"/>
              <a:ea typeface="Constantia"/>
              <a:cs typeface="Constantia"/>
              <a:sym typeface="Constantia"/>
            </a:endParaRPr>
          </a:p>
          <a:p>
            <a:pPr indent="0" lvl="0" marL="0" marR="0" rtl="0" algn="l">
              <a:spcBef>
                <a:spcPts val="0"/>
              </a:spcBef>
              <a:spcAft>
                <a:spcPts val="0"/>
              </a:spcAft>
              <a:buNone/>
            </a:pPr>
            <a:r>
              <a:t/>
            </a:r>
            <a:endParaRPr sz="1600">
              <a:solidFill>
                <a:schemeClr val="lt1"/>
              </a:solidFill>
              <a:latin typeface="Constantia"/>
              <a:ea typeface="Constantia"/>
              <a:cs typeface="Constantia"/>
              <a:sym typeface="Constant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3"/>
          <p:cNvSpPr txBox="1"/>
          <p:nvPr>
            <p:ph type="title"/>
          </p:nvPr>
        </p:nvSpPr>
        <p:spPr>
          <a:xfrm>
            <a:off x="457200" y="286774"/>
            <a:ext cx="8229600" cy="450900"/>
          </a:xfrm>
          <a:prstGeom prst="rect">
            <a:avLst/>
          </a:prstGeom>
        </p:spPr>
        <p:txBody>
          <a:bodyPr anchorCtr="0" anchor="b" bIns="0" lIns="0" spcFirstLastPara="1" rIns="0" wrap="square" tIns="45700">
            <a:normAutofit fontScale="90000"/>
          </a:bodyPr>
          <a:lstStyle/>
          <a:p>
            <a:pPr indent="-37465" lvl="0" marL="37465" rtl="0" algn="l">
              <a:spcBef>
                <a:spcPts val="0"/>
              </a:spcBef>
              <a:spcAft>
                <a:spcPts val="0"/>
              </a:spcAft>
              <a:buClr>
                <a:schemeClr val="dk2"/>
              </a:buClr>
              <a:buSzPct val="178571"/>
              <a:buFont typeface="Calibri"/>
              <a:buNone/>
            </a:pPr>
            <a:r>
              <a:t/>
            </a:r>
            <a:endParaRPr/>
          </a:p>
          <a:p>
            <a:pPr indent="-37465" lvl="0" marL="37465" rtl="0" algn="l">
              <a:spcBef>
                <a:spcPts val="0"/>
              </a:spcBef>
              <a:spcAft>
                <a:spcPts val="0"/>
              </a:spcAft>
              <a:buNone/>
            </a:pPr>
            <a:r>
              <a:rPr lang="en"/>
              <a:t>Methodology</a:t>
            </a:r>
            <a:endParaRPr/>
          </a:p>
        </p:txBody>
      </p:sp>
      <p:sp>
        <p:nvSpPr>
          <p:cNvPr id="197" name="Google Shape;197;p23"/>
          <p:cNvSpPr txBox="1"/>
          <p:nvPr>
            <p:ph idx="1" type="body"/>
          </p:nvPr>
        </p:nvSpPr>
        <p:spPr>
          <a:xfrm>
            <a:off x="457200" y="1488875"/>
            <a:ext cx="3783000" cy="2714100"/>
          </a:xfrm>
          <a:prstGeom prst="rect">
            <a:avLst/>
          </a:prstGeom>
        </p:spPr>
        <p:txBody>
          <a:bodyPr anchorCtr="0" anchor="t" bIns="45700" lIns="91425" spcFirstLastPara="1" rIns="91425" wrap="square" tIns="45700">
            <a:normAutofit/>
          </a:bodyPr>
          <a:lstStyle/>
          <a:p>
            <a:pPr indent="-273050" lvl="0" marL="457200" rtl="0" algn="l">
              <a:lnSpc>
                <a:spcPct val="95000"/>
              </a:lnSpc>
              <a:spcBef>
                <a:spcPts val="600"/>
              </a:spcBef>
              <a:spcAft>
                <a:spcPts val="0"/>
              </a:spcAft>
              <a:buSzPts val="700"/>
              <a:buChar char="❑"/>
            </a:pPr>
            <a:r>
              <a:rPr lang="en" sz="1800"/>
              <a:t>Data Collection</a:t>
            </a:r>
            <a:endParaRPr sz="1800"/>
          </a:p>
          <a:p>
            <a:pPr indent="-273050" lvl="0" marL="457200" rtl="0" algn="l">
              <a:lnSpc>
                <a:spcPct val="95000"/>
              </a:lnSpc>
              <a:spcBef>
                <a:spcPts val="0"/>
              </a:spcBef>
              <a:spcAft>
                <a:spcPts val="0"/>
              </a:spcAft>
              <a:buSzPts val="700"/>
              <a:buChar char="❑"/>
            </a:pPr>
            <a:r>
              <a:rPr lang="en" sz="1800"/>
              <a:t>Model Selection</a:t>
            </a:r>
            <a:endParaRPr sz="1800"/>
          </a:p>
          <a:p>
            <a:pPr indent="-273050" lvl="0" marL="457200" rtl="0" algn="l">
              <a:lnSpc>
                <a:spcPct val="95000"/>
              </a:lnSpc>
              <a:spcBef>
                <a:spcPts val="0"/>
              </a:spcBef>
              <a:spcAft>
                <a:spcPts val="0"/>
              </a:spcAft>
              <a:buSzPts val="700"/>
              <a:buChar char="❑"/>
            </a:pPr>
            <a:r>
              <a:rPr lang="en" sz="1800"/>
              <a:t>Evaluation criteria</a:t>
            </a:r>
            <a:endParaRPr sz="1800"/>
          </a:p>
          <a:p>
            <a:pPr indent="-273050" lvl="0" marL="457200" rtl="0" algn="l">
              <a:lnSpc>
                <a:spcPct val="95000"/>
              </a:lnSpc>
              <a:spcBef>
                <a:spcPts val="0"/>
              </a:spcBef>
              <a:spcAft>
                <a:spcPts val="0"/>
              </a:spcAft>
              <a:buSzPts val="700"/>
              <a:buChar char="❑"/>
            </a:pPr>
            <a:r>
              <a:rPr lang="en" sz="1800"/>
              <a:t>Data Preprocessing</a:t>
            </a:r>
            <a:endParaRPr sz="1800"/>
          </a:p>
          <a:p>
            <a:pPr indent="-273050" lvl="0" marL="457200" rtl="0" algn="l">
              <a:lnSpc>
                <a:spcPct val="95000"/>
              </a:lnSpc>
              <a:spcBef>
                <a:spcPts val="0"/>
              </a:spcBef>
              <a:spcAft>
                <a:spcPts val="0"/>
              </a:spcAft>
              <a:buSzPts val="700"/>
              <a:buChar char="❑"/>
            </a:pPr>
            <a:r>
              <a:rPr lang="en" sz="1800"/>
              <a:t>State, Action, and reward definitions</a:t>
            </a:r>
            <a:endParaRPr sz="1800"/>
          </a:p>
          <a:p>
            <a:pPr indent="-273050" lvl="0" marL="457200" rtl="0" algn="l">
              <a:lnSpc>
                <a:spcPct val="95000"/>
              </a:lnSpc>
              <a:spcBef>
                <a:spcPts val="0"/>
              </a:spcBef>
              <a:spcAft>
                <a:spcPts val="0"/>
              </a:spcAft>
              <a:buSzPts val="700"/>
              <a:buChar char="❑"/>
            </a:pPr>
            <a:r>
              <a:rPr lang="en" sz="1800"/>
              <a:t>Model Architecture and </a:t>
            </a:r>
            <a:r>
              <a:rPr lang="en" sz="1800"/>
              <a:t>Hyperparameter</a:t>
            </a:r>
            <a:r>
              <a:rPr lang="en" sz="1800"/>
              <a:t> Tuning</a:t>
            </a:r>
            <a:endParaRPr sz="1800"/>
          </a:p>
          <a:p>
            <a:pPr indent="-273050" lvl="0" marL="457200" rtl="0" algn="l">
              <a:lnSpc>
                <a:spcPct val="95000"/>
              </a:lnSpc>
              <a:spcBef>
                <a:spcPts val="0"/>
              </a:spcBef>
              <a:spcAft>
                <a:spcPts val="0"/>
              </a:spcAft>
              <a:buSzPts val="700"/>
              <a:buChar char="❑"/>
            </a:pPr>
            <a:r>
              <a:rPr lang="en" sz="1800"/>
              <a:t>Experimental Design</a:t>
            </a:r>
            <a:endParaRPr sz="1800"/>
          </a:p>
          <a:p>
            <a:pPr indent="-273050" lvl="0" marL="457200" rtl="0" algn="l">
              <a:lnSpc>
                <a:spcPct val="95000"/>
              </a:lnSpc>
              <a:spcBef>
                <a:spcPts val="0"/>
              </a:spcBef>
              <a:spcAft>
                <a:spcPts val="0"/>
              </a:spcAft>
              <a:buSzPts val="700"/>
              <a:buChar char="❑"/>
            </a:pPr>
            <a:r>
              <a:rPr lang="en" sz="1800"/>
              <a:t>Performance Metrics</a:t>
            </a:r>
            <a:endParaRPr sz="1800"/>
          </a:p>
        </p:txBody>
      </p:sp>
      <p:pic>
        <p:nvPicPr>
          <p:cNvPr id="198" name="Google Shape;198;p23"/>
          <p:cNvPicPr preferRelativeResize="0"/>
          <p:nvPr/>
        </p:nvPicPr>
        <p:blipFill rotWithShape="1">
          <a:blip r:embed="rId3">
            <a:alphaModFix/>
          </a:blip>
          <a:srcRect b="4746" l="2552" r="2893" t="4501"/>
          <a:stretch/>
        </p:blipFill>
        <p:spPr>
          <a:xfrm>
            <a:off x="3647775" y="1488863"/>
            <a:ext cx="5090251" cy="2714125"/>
          </a:xfrm>
          <a:prstGeom prst="rect">
            <a:avLst/>
          </a:prstGeom>
          <a:noFill/>
          <a:ln>
            <a:noFill/>
          </a:ln>
        </p:spPr>
      </p:pic>
      <p:sp>
        <p:nvSpPr>
          <p:cNvPr id="199" name="Google Shape;199;p23"/>
          <p:cNvSpPr txBox="1"/>
          <p:nvPr/>
        </p:nvSpPr>
        <p:spPr>
          <a:xfrm>
            <a:off x="5228400" y="4202975"/>
            <a:ext cx="1929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latin typeface="Calibri"/>
                <a:ea typeface="Calibri"/>
                <a:cs typeface="Calibri"/>
                <a:sym typeface="Calibri"/>
              </a:rPr>
              <a:t>FinRL Framework</a:t>
            </a:r>
            <a:endParaRPr b="1" sz="1800">
              <a:solidFill>
                <a:schemeClr val="dk2"/>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4"/>
          <p:cNvSpPr txBox="1"/>
          <p:nvPr>
            <p:ph type="title"/>
          </p:nvPr>
        </p:nvSpPr>
        <p:spPr>
          <a:xfrm>
            <a:off x="457200" y="582075"/>
            <a:ext cx="3855900" cy="585600"/>
          </a:xfrm>
          <a:prstGeom prst="rect">
            <a:avLst/>
          </a:prstGeom>
        </p:spPr>
        <p:txBody>
          <a:bodyPr anchorCtr="0" anchor="b" bIns="0" lIns="0" spcFirstLastPara="1" rIns="0" wrap="square" tIns="45700">
            <a:normAutofit/>
          </a:bodyPr>
          <a:lstStyle/>
          <a:p>
            <a:pPr indent="0" lvl="0" marL="0" rtl="0" algn="l">
              <a:spcBef>
                <a:spcPts val="0"/>
              </a:spcBef>
              <a:spcAft>
                <a:spcPts val="0"/>
              </a:spcAft>
              <a:buNone/>
            </a:pPr>
            <a:r>
              <a:rPr lang="en"/>
              <a:t>Data Collection </a:t>
            </a:r>
            <a:endParaRPr/>
          </a:p>
        </p:txBody>
      </p:sp>
      <p:pic>
        <p:nvPicPr>
          <p:cNvPr id="205" name="Google Shape;205;p24"/>
          <p:cNvPicPr preferRelativeResize="0"/>
          <p:nvPr/>
        </p:nvPicPr>
        <p:blipFill>
          <a:blip r:embed="rId3">
            <a:alphaModFix/>
          </a:blip>
          <a:stretch>
            <a:fillRect/>
          </a:stretch>
        </p:blipFill>
        <p:spPr>
          <a:xfrm>
            <a:off x="4313100" y="291038"/>
            <a:ext cx="4561423" cy="4561423"/>
          </a:xfrm>
          <a:prstGeom prst="rect">
            <a:avLst/>
          </a:prstGeom>
          <a:noFill/>
          <a:ln>
            <a:noFill/>
          </a:ln>
        </p:spPr>
      </p:pic>
      <p:sp>
        <p:nvSpPr>
          <p:cNvPr id="206" name="Google Shape;206;p24"/>
          <p:cNvSpPr txBox="1"/>
          <p:nvPr>
            <p:ph idx="1" type="body"/>
          </p:nvPr>
        </p:nvSpPr>
        <p:spPr>
          <a:xfrm>
            <a:off x="457200" y="1853800"/>
            <a:ext cx="4489800" cy="1720500"/>
          </a:xfrm>
          <a:prstGeom prst="rect">
            <a:avLst/>
          </a:prstGeom>
        </p:spPr>
        <p:txBody>
          <a:bodyPr anchorCtr="0" anchor="t" bIns="45700" lIns="91425" spcFirstLastPara="1" rIns="91425" wrap="square" tIns="45700">
            <a:normAutofit fontScale="85000" lnSpcReduction="20000"/>
          </a:bodyPr>
          <a:lstStyle/>
          <a:p>
            <a:pPr indent="-314960" lvl="0" marL="457200" rtl="0" algn="l">
              <a:spcBef>
                <a:spcPts val="600"/>
              </a:spcBef>
              <a:spcAft>
                <a:spcPts val="0"/>
              </a:spcAft>
              <a:buSzPct val="100000"/>
              <a:buChar char="●"/>
            </a:pPr>
            <a:r>
              <a:rPr lang="en" sz="1600"/>
              <a:t>Gathered Historical stock price and trading volume data from financial database from </a:t>
            </a:r>
            <a:r>
              <a:rPr b="1" lang="en" sz="1600"/>
              <a:t>Y</a:t>
            </a:r>
            <a:r>
              <a:rPr b="1" lang="en" sz="1600"/>
              <a:t>ahoo Finance (YFinance)</a:t>
            </a:r>
            <a:br>
              <a:rPr b="1" lang="en" sz="1600"/>
            </a:br>
            <a:endParaRPr b="1" sz="1600"/>
          </a:p>
          <a:p>
            <a:pPr indent="-314960" lvl="0" marL="457200" rtl="0" algn="l">
              <a:spcBef>
                <a:spcPts val="0"/>
              </a:spcBef>
              <a:spcAft>
                <a:spcPts val="0"/>
              </a:spcAft>
              <a:buSzPct val="100000"/>
              <a:buChar char="●"/>
            </a:pPr>
            <a:r>
              <a:rPr lang="en" sz="1600"/>
              <a:t>Provide OHLC prices and volume data</a:t>
            </a:r>
            <a:br>
              <a:rPr lang="en" sz="1600"/>
            </a:br>
            <a:endParaRPr sz="1600"/>
          </a:p>
          <a:p>
            <a:pPr indent="-314960" lvl="0" marL="457200" rtl="0" algn="l">
              <a:spcBef>
                <a:spcPts val="0"/>
              </a:spcBef>
              <a:spcAft>
                <a:spcPts val="0"/>
              </a:spcAft>
              <a:buSzPct val="100000"/>
              <a:buChar char="●"/>
            </a:pPr>
            <a:r>
              <a:rPr lang="en" sz="1600"/>
              <a:t>Using </a:t>
            </a:r>
            <a:r>
              <a:rPr b="1" lang="en" sz="1600"/>
              <a:t>Unified Data Processor</a:t>
            </a:r>
            <a:r>
              <a:rPr lang="en" sz="1600"/>
              <a:t> to retrieve, clean and extract data feature.</a:t>
            </a:r>
            <a:endParaRPr b="1" sz="1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5"/>
          <p:cNvSpPr txBox="1"/>
          <p:nvPr>
            <p:ph type="title"/>
          </p:nvPr>
        </p:nvSpPr>
        <p:spPr>
          <a:xfrm>
            <a:off x="457200" y="582075"/>
            <a:ext cx="4114800" cy="585600"/>
          </a:xfrm>
          <a:prstGeom prst="rect">
            <a:avLst/>
          </a:prstGeom>
        </p:spPr>
        <p:txBody>
          <a:bodyPr anchorCtr="0" anchor="b" bIns="0" lIns="0" spcFirstLastPara="1" rIns="0" wrap="square" tIns="45700">
            <a:normAutofit/>
          </a:bodyPr>
          <a:lstStyle/>
          <a:p>
            <a:pPr indent="0" lvl="0" marL="0" rtl="0" algn="l">
              <a:spcBef>
                <a:spcPts val="0"/>
              </a:spcBef>
              <a:spcAft>
                <a:spcPts val="0"/>
              </a:spcAft>
              <a:buNone/>
            </a:pPr>
            <a:r>
              <a:rPr lang="en"/>
              <a:t>Implementation</a:t>
            </a:r>
            <a:endParaRPr/>
          </a:p>
        </p:txBody>
      </p:sp>
      <p:sp>
        <p:nvSpPr>
          <p:cNvPr id="212" name="Google Shape;212;p25"/>
          <p:cNvSpPr txBox="1"/>
          <p:nvPr>
            <p:ph idx="1" type="body"/>
          </p:nvPr>
        </p:nvSpPr>
        <p:spPr>
          <a:xfrm>
            <a:off x="255350" y="1329600"/>
            <a:ext cx="4316700" cy="3348300"/>
          </a:xfrm>
          <a:prstGeom prst="rect">
            <a:avLst/>
          </a:prstGeom>
        </p:spPr>
        <p:txBody>
          <a:bodyPr anchorCtr="0" anchor="t" bIns="45700" lIns="91425" spcFirstLastPara="1" rIns="91425" wrap="square" tIns="45700">
            <a:normAutofit fontScale="77500" lnSpcReduction="10000"/>
          </a:bodyPr>
          <a:lstStyle/>
          <a:p>
            <a:pPr indent="-327025" lvl="0" marL="457200" rtl="0" algn="l">
              <a:lnSpc>
                <a:spcPct val="100000"/>
              </a:lnSpc>
              <a:spcBef>
                <a:spcPts val="0"/>
              </a:spcBef>
              <a:spcAft>
                <a:spcPts val="0"/>
              </a:spcAft>
              <a:buClr>
                <a:schemeClr val="lt1"/>
              </a:buClr>
              <a:buSzPct val="100000"/>
              <a:buFont typeface="Calibri"/>
              <a:buChar char="●"/>
            </a:pPr>
            <a:r>
              <a:rPr lang="en" sz="2000">
                <a:solidFill>
                  <a:schemeClr val="lt1"/>
                </a:solidFill>
              </a:rPr>
              <a:t>Cleaning and Transforming Financial Data</a:t>
            </a:r>
            <a:endParaRPr sz="2000">
              <a:solidFill>
                <a:schemeClr val="lt1"/>
              </a:solidFill>
            </a:endParaRPr>
          </a:p>
          <a:p>
            <a:pPr indent="-327025" lvl="1" marL="914400" rtl="0" algn="l">
              <a:lnSpc>
                <a:spcPct val="100000"/>
              </a:lnSpc>
              <a:spcBef>
                <a:spcPts val="0"/>
              </a:spcBef>
              <a:spcAft>
                <a:spcPts val="0"/>
              </a:spcAft>
              <a:buClr>
                <a:schemeClr val="lt1"/>
              </a:buClr>
              <a:buSzPct val="112873"/>
              <a:buFont typeface="Calibri"/>
              <a:buAutoNum type="alphaLcPeriod"/>
            </a:pPr>
            <a:r>
              <a:rPr i="1" lang="en" sz="1771">
                <a:solidFill>
                  <a:srgbClr val="0F0F0F"/>
                </a:solidFill>
              </a:rPr>
              <a:t>Objective:</a:t>
            </a:r>
            <a:r>
              <a:rPr lang="en" sz="1771">
                <a:solidFill>
                  <a:srgbClr val="0F0F0F"/>
                </a:solidFill>
              </a:rPr>
              <a:t> Ensuring the quality and relevance of data from Yahoo Finance through cleaning and transformation processes.</a:t>
            </a:r>
            <a:endParaRPr sz="1771">
              <a:solidFill>
                <a:srgbClr val="0F0F0F"/>
              </a:solidFill>
            </a:endParaRPr>
          </a:p>
          <a:p>
            <a:pPr indent="-327025" lvl="1" marL="914400" rtl="0" algn="l">
              <a:lnSpc>
                <a:spcPct val="100000"/>
              </a:lnSpc>
              <a:spcBef>
                <a:spcPts val="0"/>
              </a:spcBef>
              <a:spcAft>
                <a:spcPts val="0"/>
              </a:spcAft>
              <a:buClr>
                <a:schemeClr val="lt1"/>
              </a:buClr>
              <a:buSzPct val="112873"/>
              <a:buFont typeface="Calibri"/>
              <a:buAutoNum type="alphaLcPeriod"/>
            </a:pPr>
            <a:r>
              <a:rPr i="1" lang="en" sz="1771">
                <a:solidFill>
                  <a:srgbClr val="0F0F0F"/>
                </a:solidFill>
              </a:rPr>
              <a:t>Process:</a:t>
            </a:r>
            <a:r>
              <a:rPr lang="en" sz="1771">
                <a:solidFill>
                  <a:srgbClr val="0F0F0F"/>
                </a:solidFill>
              </a:rPr>
              <a:t> Using FinRL's Unified Data Processor to clean and extract crucial features, preparing the data for model training.</a:t>
            </a:r>
            <a:endParaRPr sz="1771">
              <a:solidFill>
                <a:srgbClr val="0F0F0F"/>
              </a:solidFill>
            </a:endParaRPr>
          </a:p>
          <a:p>
            <a:pPr indent="0" lvl="0" marL="0" rtl="0" algn="l">
              <a:lnSpc>
                <a:spcPct val="100000"/>
              </a:lnSpc>
              <a:spcBef>
                <a:spcPts val="0"/>
              </a:spcBef>
              <a:spcAft>
                <a:spcPts val="0"/>
              </a:spcAft>
              <a:buNone/>
            </a:pPr>
            <a:r>
              <a:t/>
            </a:r>
            <a:endParaRPr sz="1500">
              <a:solidFill>
                <a:srgbClr val="0F0F0F"/>
              </a:solidFill>
            </a:endParaRPr>
          </a:p>
          <a:p>
            <a:pPr indent="-327025" lvl="0" marL="457200" rtl="0" algn="l">
              <a:lnSpc>
                <a:spcPct val="100000"/>
              </a:lnSpc>
              <a:spcBef>
                <a:spcPts val="0"/>
              </a:spcBef>
              <a:spcAft>
                <a:spcPts val="0"/>
              </a:spcAft>
              <a:buClr>
                <a:schemeClr val="lt1"/>
              </a:buClr>
              <a:buSzPct val="100000"/>
              <a:buFont typeface="Calibri"/>
              <a:buChar char="●"/>
            </a:pPr>
            <a:r>
              <a:rPr lang="en" sz="2000">
                <a:solidFill>
                  <a:schemeClr val="lt1"/>
                </a:solidFill>
              </a:rPr>
              <a:t>Training RL Agent on Historical Data</a:t>
            </a:r>
            <a:endParaRPr sz="2000">
              <a:solidFill>
                <a:schemeClr val="lt1"/>
              </a:solidFill>
            </a:endParaRPr>
          </a:p>
          <a:p>
            <a:pPr indent="-327025" lvl="1" marL="914400" rtl="0" algn="l">
              <a:lnSpc>
                <a:spcPct val="100000"/>
              </a:lnSpc>
              <a:spcBef>
                <a:spcPts val="0"/>
              </a:spcBef>
              <a:spcAft>
                <a:spcPts val="0"/>
              </a:spcAft>
              <a:buClr>
                <a:schemeClr val="lt1"/>
              </a:buClr>
              <a:buSzPct val="112000"/>
              <a:buFont typeface="Calibri"/>
              <a:buAutoNum type="alphaLcPeriod"/>
            </a:pPr>
            <a:r>
              <a:rPr i="1" lang="en" sz="1785">
                <a:solidFill>
                  <a:srgbClr val="0F0F0F"/>
                </a:solidFill>
              </a:rPr>
              <a:t>Objective: Enabling the RL agent to learn from historical market data and develop effective trading strategies.</a:t>
            </a:r>
            <a:endParaRPr i="1" sz="1785">
              <a:solidFill>
                <a:srgbClr val="0F0F0F"/>
              </a:solidFill>
            </a:endParaRPr>
          </a:p>
          <a:p>
            <a:pPr indent="-327025" lvl="1" marL="914400" rtl="0" algn="l">
              <a:lnSpc>
                <a:spcPct val="100000"/>
              </a:lnSpc>
              <a:spcBef>
                <a:spcPts val="0"/>
              </a:spcBef>
              <a:spcAft>
                <a:spcPts val="0"/>
              </a:spcAft>
              <a:buClr>
                <a:schemeClr val="lt1"/>
              </a:buClr>
              <a:buSzPct val="112000"/>
              <a:buFont typeface="Calibri"/>
              <a:buAutoNum type="alphaLcPeriod"/>
            </a:pPr>
            <a:r>
              <a:rPr i="1" lang="en" sz="1785">
                <a:solidFill>
                  <a:srgbClr val="0F0F0F"/>
                </a:solidFill>
              </a:rPr>
              <a:t>Process: Leveraging the FinRL framework to train the agent on Dow Jones 30 stocks, incorporating various state variables and indicators for enhanced learning.</a:t>
            </a:r>
            <a:endParaRPr sz="1200">
              <a:solidFill>
                <a:srgbClr val="000000"/>
              </a:solidFill>
            </a:endParaRPr>
          </a:p>
        </p:txBody>
      </p:sp>
      <p:pic>
        <p:nvPicPr>
          <p:cNvPr id="213" name="Google Shape;213;p25"/>
          <p:cNvPicPr preferRelativeResize="0"/>
          <p:nvPr/>
        </p:nvPicPr>
        <p:blipFill>
          <a:blip r:embed="rId3">
            <a:alphaModFix/>
          </a:blip>
          <a:stretch>
            <a:fillRect/>
          </a:stretch>
        </p:blipFill>
        <p:spPr>
          <a:xfrm>
            <a:off x="4698562" y="444250"/>
            <a:ext cx="4316638" cy="3852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6"/>
          <p:cNvSpPr txBox="1"/>
          <p:nvPr>
            <p:ph type="title"/>
          </p:nvPr>
        </p:nvSpPr>
        <p:spPr>
          <a:xfrm>
            <a:off x="457200" y="582072"/>
            <a:ext cx="8229600" cy="585600"/>
          </a:xfrm>
          <a:prstGeom prst="rect">
            <a:avLst/>
          </a:prstGeom>
        </p:spPr>
        <p:txBody>
          <a:bodyPr anchorCtr="0" anchor="b" bIns="0" lIns="0" spcFirstLastPara="1" rIns="0" wrap="square" tIns="45700">
            <a:normAutofit/>
          </a:bodyPr>
          <a:lstStyle/>
          <a:p>
            <a:pPr indent="0" lvl="0" marL="0" rtl="0" algn="l">
              <a:spcBef>
                <a:spcPts val="0"/>
              </a:spcBef>
              <a:spcAft>
                <a:spcPts val="0"/>
              </a:spcAft>
              <a:buNone/>
            </a:pPr>
            <a:r>
              <a:rPr lang="en"/>
              <a:t>Data Preprocessing</a:t>
            </a:r>
            <a:endParaRPr/>
          </a:p>
        </p:txBody>
      </p:sp>
      <p:sp>
        <p:nvSpPr>
          <p:cNvPr id="219" name="Google Shape;219;p26"/>
          <p:cNvSpPr txBox="1"/>
          <p:nvPr>
            <p:ph idx="1" type="body"/>
          </p:nvPr>
        </p:nvSpPr>
        <p:spPr>
          <a:xfrm>
            <a:off x="457200" y="1329612"/>
            <a:ext cx="8229600" cy="3348300"/>
          </a:xfrm>
          <a:prstGeom prst="rect">
            <a:avLst/>
          </a:prstGeom>
        </p:spPr>
        <p:txBody>
          <a:bodyPr anchorCtr="0" anchor="t" bIns="45700" lIns="91425" spcFirstLastPara="1" rIns="91425" wrap="square" tIns="45700">
            <a:normAutofit/>
          </a:bodyPr>
          <a:lstStyle/>
          <a:p>
            <a:pPr indent="-336550" lvl="0" marL="457200" rtl="0" algn="ctr">
              <a:spcBef>
                <a:spcPts val="0"/>
              </a:spcBef>
              <a:spcAft>
                <a:spcPts val="0"/>
              </a:spcAft>
              <a:buClr>
                <a:srgbClr val="000000"/>
              </a:buClr>
              <a:buSzPts val="1700"/>
              <a:buFont typeface="Calibri"/>
              <a:buChar char="●"/>
            </a:pPr>
            <a:r>
              <a:rPr i="1" lang="en" sz="1700">
                <a:solidFill>
                  <a:srgbClr val="000000"/>
                </a:solidFill>
              </a:rPr>
              <a:t>Dataset Selection:</a:t>
            </a:r>
            <a:r>
              <a:rPr lang="en" sz="1700">
                <a:solidFill>
                  <a:srgbClr val="000000"/>
                </a:solidFill>
              </a:rPr>
              <a:t> Focusing on Dow Jones 30 stocks, using historical daily prices from January 1, 2013, to September 30, 2022, for training, validation, and trading stages.</a:t>
            </a:r>
            <a:endParaRPr sz="1700">
              <a:solidFill>
                <a:srgbClr val="000000"/>
              </a:solidFill>
            </a:endParaRPr>
          </a:p>
          <a:p>
            <a:pPr indent="-336550" lvl="0" marL="457200" rtl="0" algn="ctr">
              <a:spcBef>
                <a:spcPts val="0"/>
              </a:spcBef>
              <a:spcAft>
                <a:spcPts val="0"/>
              </a:spcAft>
              <a:buClr>
                <a:srgbClr val="000000"/>
              </a:buClr>
              <a:buSzPts val="1700"/>
              <a:buFont typeface="Calibri"/>
              <a:buChar char="●"/>
            </a:pPr>
            <a:r>
              <a:rPr i="1" lang="en" sz="1700">
                <a:solidFill>
                  <a:srgbClr val="000000"/>
                </a:solidFill>
              </a:rPr>
              <a:t>Data Splitting:</a:t>
            </a:r>
            <a:r>
              <a:rPr lang="en" sz="1700">
                <a:solidFill>
                  <a:srgbClr val="000000"/>
                </a:solidFill>
              </a:rPr>
              <a:t> Dividing the dataset into training, validation, and trading data for a comprehensive evaluation.</a:t>
            </a:r>
            <a:endParaRPr sz="2700"/>
          </a:p>
        </p:txBody>
      </p:sp>
      <p:pic>
        <p:nvPicPr>
          <p:cNvPr id="220" name="Google Shape;220;p26"/>
          <p:cNvPicPr preferRelativeResize="0"/>
          <p:nvPr/>
        </p:nvPicPr>
        <p:blipFill>
          <a:blip r:embed="rId3">
            <a:alphaModFix/>
          </a:blip>
          <a:stretch>
            <a:fillRect/>
          </a:stretch>
        </p:blipFill>
        <p:spPr>
          <a:xfrm>
            <a:off x="276713" y="2878201"/>
            <a:ext cx="8590574" cy="1690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7"/>
          <p:cNvSpPr txBox="1"/>
          <p:nvPr>
            <p:ph type="title"/>
          </p:nvPr>
        </p:nvSpPr>
        <p:spPr>
          <a:xfrm>
            <a:off x="457200" y="582072"/>
            <a:ext cx="8229600" cy="585600"/>
          </a:xfrm>
          <a:prstGeom prst="rect">
            <a:avLst/>
          </a:prstGeom>
        </p:spPr>
        <p:txBody>
          <a:bodyPr anchorCtr="0" anchor="b" bIns="0" lIns="0" spcFirstLastPara="1" rIns="0" wrap="square" tIns="45700">
            <a:normAutofit/>
          </a:bodyPr>
          <a:lstStyle/>
          <a:p>
            <a:pPr indent="0" lvl="0" marL="0" rtl="0" algn="l">
              <a:spcBef>
                <a:spcPts val="0"/>
              </a:spcBef>
              <a:spcAft>
                <a:spcPts val="0"/>
              </a:spcAft>
              <a:buNone/>
            </a:pPr>
            <a:r>
              <a:rPr lang="en"/>
              <a:t>Model Selection and Evaluation Criteria</a:t>
            </a:r>
            <a:endParaRPr/>
          </a:p>
        </p:txBody>
      </p:sp>
      <p:sp>
        <p:nvSpPr>
          <p:cNvPr id="226" name="Google Shape;226;p27"/>
          <p:cNvSpPr txBox="1"/>
          <p:nvPr>
            <p:ph idx="1" type="body"/>
          </p:nvPr>
        </p:nvSpPr>
        <p:spPr>
          <a:xfrm>
            <a:off x="3592975" y="1329600"/>
            <a:ext cx="5093700" cy="3348300"/>
          </a:xfrm>
          <a:prstGeom prst="rect">
            <a:avLst/>
          </a:prstGeom>
        </p:spPr>
        <p:txBody>
          <a:bodyPr anchorCtr="0" anchor="t" bIns="45700" lIns="91425" spcFirstLastPara="1" rIns="91425" wrap="square" tIns="45700">
            <a:normAutofit/>
          </a:bodyPr>
          <a:lstStyle/>
          <a:p>
            <a:pPr indent="0" lvl="0" marL="457200" rtl="0" algn="ctr">
              <a:spcBef>
                <a:spcPts val="0"/>
              </a:spcBef>
              <a:spcAft>
                <a:spcPts val="0"/>
              </a:spcAft>
              <a:buNone/>
            </a:pPr>
            <a:r>
              <a:t/>
            </a:r>
            <a:endParaRPr sz="1500">
              <a:solidFill>
                <a:srgbClr val="000000"/>
              </a:solidFill>
            </a:endParaRPr>
          </a:p>
          <a:p>
            <a:pPr indent="-323850" lvl="0" marL="457200" rtl="0" algn="l">
              <a:spcBef>
                <a:spcPts val="0"/>
              </a:spcBef>
              <a:spcAft>
                <a:spcPts val="0"/>
              </a:spcAft>
              <a:buClr>
                <a:srgbClr val="000000"/>
              </a:buClr>
              <a:buSzPts val="1500"/>
              <a:buFont typeface="Arial"/>
              <a:buChar char="●"/>
            </a:pPr>
            <a:r>
              <a:rPr b="1" i="1" lang="en" sz="1500">
                <a:solidFill>
                  <a:srgbClr val="000000"/>
                </a:solidFill>
              </a:rPr>
              <a:t>Model Selection:</a:t>
            </a:r>
            <a:r>
              <a:rPr lang="en" sz="1500">
                <a:solidFill>
                  <a:srgbClr val="000000"/>
                </a:solidFill>
              </a:rPr>
              <a:t> Exploring and testing various DRL algorithms, which include A2C, DDPG, PPO, TD3, and SAC.</a:t>
            </a:r>
            <a:endParaRPr sz="1500">
              <a:solidFill>
                <a:srgbClr val="000000"/>
              </a:solidFill>
            </a:endParaRPr>
          </a:p>
          <a:p>
            <a:pPr indent="0" lvl="0" marL="457200" rtl="0" algn="ctr">
              <a:spcBef>
                <a:spcPts val="0"/>
              </a:spcBef>
              <a:spcAft>
                <a:spcPts val="0"/>
              </a:spcAft>
              <a:buNone/>
            </a:pPr>
            <a:r>
              <a:t/>
            </a:r>
            <a:endParaRPr sz="1500">
              <a:solidFill>
                <a:srgbClr val="000000"/>
              </a:solidFill>
            </a:endParaRPr>
          </a:p>
          <a:p>
            <a:pPr indent="-323850" lvl="0" marL="457200" rtl="0" algn="l">
              <a:spcBef>
                <a:spcPts val="0"/>
              </a:spcBef>
              <a:spcAft>
                <a:spcPts val="0"/>
              </a:spcAft>
              <a:buClr>
                <a:srgbClr val="000000"/>
              </a:buClr>
              <a:buSzPts val="1500"/>
              <a:buFont typeface="Calibri"/>
              <a:buChar char="●"/>
            </a:pPr>
            <a:r>
              <a:rPr b="1" i="1" lang="en" sz="1500">
                <a:solidFill>
                  <a:srgbClr val="000000"/>
                </a:solidFill>
              </a:rPr>
              <a:t>State Variables:</a:t>
            </a:r>
            <a:r>
              <a:rPr lang="en" sz="1500">
                <a:solidFill>
                  <a:srgbClr val="000000"/>
                </a:solidFill>
              </a:rPr>
              <a:t> Enhancing model performance by introducing state variables like OHLC prices, volume, technical indicators, and more.</a:t>
            </a:r>
            <a:endParaRPr sz="1500">
              <a:solidFill>
                <a:srgbClr val="000000"/>
              </a:solidFill>
            </a:endParaRPr>
          </a:p>
          <a:p>
            <a:pPr indent="0" lvl="0" marL="457200" rtl="0" algn="ctr">
              <a:spcBef>
                <a:spcPts val="0"/>
              </a:spcBef>
              <a:spcAft>
                <a:spcPts val="0"/>
              </a:spcAft>
              <a:buNone/>
            </a:pPr>
            <a:r>
              <a:t/>
            </a:r>
            <a:endParaRPr sz="1500">
              <a:solidFill>
                <a:srgbClr val="000000"/>
              </a:solidFill>
            </a:endParaRPr>
          </a:p>
          <a:p>
            <a:pPr indent="-323850" lvl="0" marL="457200" rtl="0" algn="l">
              <a:spcBef>
                <a:spcPts val="0"/>
              </a:spcBef>
              <a:spcAft>
                <a:spcPts val="0"/>
              </a:spcAft>
              <a:buClr>
                <a:srgbClr val="000000"/>
              </a:buClr>
              <a:buSzPts val="1500"/>
              <a:buFont typeface="Calibri"/>
              <a:buChar char="●"/>
            </a:pPr>
            <a:r>
              <a:rPr b="1" i="1" lang="en" sz="1500">
                <a:solidFill>
                  <a:srgbClr val="000000"/>
                </a:solidFill>
              </a:rPr>
              <a:t>Tuning Parameters:</a:t>
            </a:r>
            <a:r>
              <a:rPr lang="en" sz="1500">
                <a:solidFill>
                  <a:srgbClr val="000000"/>
                </a:solidFill>
              </a:rPr>
              <a:t> Adjusting hyperparameters such as learning rates, iterations, and exploration-exploitation ratios to optimize model performance.</a:t>
            </a:r>
            <a:endParaRPr sz="1500">
              <a:solidFill>
                <a:srgbClr val="000000"/>
              </a:solidFill>
            </a:endParaRPr>
          </a:p>
          <a:p>
            <a:pPr indent="0" lvl="0" marL="457200" rtl="0" algn="ctr">
              <a:spcBef>
                <a:spcPts val="0"/>
              </a:spcBef>
              <a:spcAft>
                <a:spcPts val="0"/>
              </a:spcAft>
              <a:buNone/>
            </a:pPr>
            <a:r>
              <a:t/>
            </a:r>
            <a:endParaRPr/>
          </a:p>
        </p:txBody>
      </p:sp>
      <p:pic>
        <p:nvPicPr>
          <p:cNvPr id="227" name="Google Shape;227;p27"/>
          <p:cNvPicPr preferRelativeResize="0"/>
          <p:nvPr/>
        </p:nvPicPr>
        <p:blipFill>
          <a:blip r:embed="rId3">
            <a:alphaModFix/>
          </a:blip>
          <a:stretch>
            <a:fillRect/>
          </a:stretch>
        </p:blipFill>
        <p:spPr>
          <a:xfrm>
            <a:off x="349275" y="1681425"/>
            <a:ext cx="2990850" cy="2400300"/>
          </a:xfrm>
          <a:prstGeom prst="rect">
            <a:avLst/>
          </a:prstGeom>
          <a:noFill/>
          <a:ln>
            <a:noFill/>
          </a:ln>
          <a:effectLst>
            <a:reflection blurRad="0" dir="5400000" dist="76200" endA="0" endPos="30000" fadeDir="5400012" kx="0" rotWithShape="0" algn="bl" stA="30000" stPos="0" sy="-100000" ky="0"/>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8"/>
          <p:cNvSpPr txBox="1"/>
          <p:nvPr>
            <p:ph type="title"/>
          </p:nvPr>
        </p:nvSpPr>
        <p:spPr>
          <a:xfrm>
            <a:off x="171450" y="1194950"/>
            <a:ext cx="1922400" cy="2299200"/>
          </a:xfrm>
          <a:prstGeom prst="rect">
            <a:avLst/>
          </a:prstGeom>
        </p:spPr>
        <p:txBody>
          <a:bodyPr anchorCtr="0" anchor="b" bIns="0" lIns="0" spcFirstLastPara="1" rIns="0" wrap="square" tIns="45700">
            <a:normAutofit fontScale="90000"/>
          </a:bodyPr>
          <a:lstStyle/>
          <a:p>
            <a:pPr indent="0" lvl="0" marL="0" rtl="0" algn="l">
              <a:spcBef>
                <a:spcPts val="0"/>
              </a:spcBef>
              <a:spcAft>
                <a:spcPts val="0"/>
              </a:spcAft>
              <a:buNone/>
            </a:pPr>
            <a:r>
              <a:rPr lang="en"/>
              <a:t>Introducing Our Methods and Discoveries Before Our Results</a:t>
            </a:r>
            <a:endParaRPr/>
          </a:p>
        </p:txBody>
      </p:sp>
      <p:pic>
        <p:nvPicPr>
          <p:cNvPr id="233" name="Google Shape;233;p28"/>
          <p:cNvPicPr preferRelativeResize="0"/>
          <p:nvPr/>
        </p:nvPicPr>
        <p:blipFill rotWithShape="1">
          <a:blip r:embed="rId3">
            <a:alphaModFix/>
          </a:blip>
          <a:srcRect b="0" l="-2259" r="0" t="0"/>
          <a:stretch/>
        </p:blipFill>
        <p:spPr>
          <a:xfrm>
            <a:off x="2093850" y="0"/>
            <a:ext cx="7050149"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9"/>
          <p:cNvSpPr txBox="1"/>
          <p:nvPr>
            <p:ph type="title"/>
          </p:nvPr>
        </p:nvSpPr>
        <p:spPr>
          <a:xfrm>
            <a:off x="457200" y="391575"/>
            <a:ext cx="2563500" cy="585600"/>
          </a:xfrm>
          <a:prstGeom prst="rect">
            <a:avLst/>
          </a:prstGeom>
        </p:spPr>
        <p:txBody>
          <a:bodyPr anchorCtr="0" anchor="b" bIns="0" lIns="0" spcFirstLastPara="1" rIns="0" wrap="square" tIns="45700">
            <a:normAutofit/>
          </a:bodyPr>
          <a:lstStyle/>
          <a:p>
            <a:pPr indent="0" lvl="0" marL="0" rtl="0" algn="l">
              <a:spcBef>
                <a:spcPts val="0"/>
              </a:spcBef>
              <a:spcAft>
                <a:spcPts val="0"/>
              </a:spcAft>
              <a:buNone/>
            </a:pPr>
            <a:r>
              <a:rPr lang="en"/>
              <a:t>Portfolio Values</a:t>
            </a:r>
            <a:endParaRPr/>
          </a:p>
        </p:txBody>
      </p:sp>
      <p:sp>
        <p:nvSpPr>
          <p:cNvPr id="239" name="Google Shape;239;p29"/>
          <p:cNvSpPr txBox="1"/>
          <p:nvPr>
            <p:ph idx="1" type="body"/>
          </p:nvPr>
        </p:nvSpPr>
        <p:spPr>
          <a:xfrm>
            <a:off x="457200" y="1333500"/>
            <a:ext cx="8229600" cy="3524100"/>
          </a:xfrm>
          <a:prstGeom prst="rect">
            <a:avLst/>
          </a:prstGeom>
        </p:spPr>
        <p:txBody>
          <a:bodyPr anchorCtr="0" anchor="t" bIns="45700" lIns="91425" spcFirstLastPara="1" rIns="91425" wrap="square" tIns="45700">
            <a:normAutofit fontScale="70000" lnSpcReduction="10000"/>
          </a:bodyPr>
          <a:lstStyle/>
          <a:p>
            <a:pPr indent="0" lvl="0" marL="0" rtl="0" algn="l">
              <a:spcBef>
                <a:spcPts val="600"/>
              </a:spcBef>
              <a:spcAft>
                <a:spcPts val="0"/>
              </a:spcAft>
              <a:buNone/>
            </a:pPr>
            <a:r>
              <a:rPr lang="en"/>
              <a:t>Measuring the financial performance of an investment portfolio is crucial in evaluating its effectiveness. This involves analyzing the performance of a range of assets held within the portfolio.</a:t>
            </a:r>
            <a:endParaRPr/>
          </a:p>
          <a:p>
            <a:pPr indent="0" lvl="0" marL="0" rtl="0" algn="l">
              <a:spcBef>
                <a:spcPts val="1200"/>
              </a:spcBef>
              <a:spcAft>
                <a:spcPts val="0"/>
              </a:spcAft>
              <a:buNone/>
            </a:pPr>
            <a:r>
              <a:rPr lang="en"/>
              <a:t>These values are calculated using the following:</a:t>
            </a:r>
            <a:endParaRPr/>
          </a:p>
          <a:p>
            <a:pPr indent="-277495" lvl="0" marL="457200" rtl="0" algn="l">
              <a:spcBef>
                <a:spcPts val="1200"/>
              </a:spcBef>
              <a:spcAft>
                <a:spcPts val="0"/>
              </a:spcAft>
              <a:buSzPct val="50000"/>
              <a:buChar char="●"/>
            </a:pPr>
            <a:r>
              <a:rPr b="1" lang="en"/>
              <a:t>Initial Portfolio</a:t>
            </a:r>
            <a:r>
              <a:rPr lang="en"/>
              <a:t>: at the </a:t>
            </a:r>
            <a:r>
              <a:rPr lang="en"/>
              <a:t>beginning</a:t>
            </a:r>
            <a:r>
              <a:rPr lang="en"/>
              <a:t> of backtesting period, the initial value is set based on investment amount.</a:t>
            </a:r>
            <a:endParaRPr/>
          </a:p>
          <a:p>
            <a:pPr indent="-277495" lvl="0" marL="457200" rtl="0" algn="l">
              <a:spcBef>
                <a:spcPts val="0"/>
              </a:spcBef>
              <a:spcAft>
                <a:spcPts val="0"/>
              </a:spcAft>
              <a:buSzPct val="50000"/>
              <a:buChar char="●"/>
            </a:pPr>
            <a:r>
              <a:rPr b="1" lang="en"/>
              <a:t>Action Execution</a:t>
            </a:r>
            <a:r>
              <a:rPr lang="en"/>
              <a:t>: DRL agents actions for each stock are execute </a:t>
            </a:r>
            <a:r>
              <a:rPr lang="en"/>
              <a:t>which</a:t>
            </a:r>
            <a:r>
              <a:rPr lang="en"/>
              <a:t> involve adjusting the number of shares held for each stock based on agent decision.</a:t>
            </a:r>
            <a:endParaRPr/>
          </a:p>
          <a:p>
            <a:pPr indent="-277495" lvl="0" marL="457200" marR="0" rtl="0" algn="l">
              <a:lnSpc>
                <a:spcPct val="115000"/>
              </a:lnSpc>
              <a:spcBef>
                <a:spcPts val="0"/>
              </a:spcBef>
              <a:spcAft>
                <a:spcPts val="0"/>
              </a:spcAft>
              <a:buSzPct val="50000"/>
              <a:buChar char="●"/>
            </a:pPr>
            <a:r>
              <a:rPr b="1" lang="en"/>
              <a:t>Price Changes</a:t>
            </a:r>
            <a:r>
              <a:rPr lang="en"/>
              <a:t>: </a:t>
            </a:r>
            <a:r>
              <a:rPr lang="en"/>
              <a:t>The simulated market environment is updated to reflect the price changes of each stock over time.</a:t>
            </a:r>
            <a:endParaRPr/>
          </a:p>
          <a:p>
            <a:pPr indent="-277495" lvl="0" marL="457200" rtl="0" algn="l">
              <a:spcBef>
                <a:spcPts val="0"/>
              </a:spcBef>
              <a:spcAft>
                <a:spcPts val="0"/>
              </a:spcAft>
              <a:buSzPct val="50000"/>
              <a:buChar char="●"/>
            </a:pPr>
            <a:r>
              <a:rPr b="1" lang="en"/>
              <a:t>Portfolio Revaluation</a:t>
            </a:r>
            <a:r>
              <a:rPr lang="en"/>
              <a:t>: </a:t>
            </a:r>
            <a:r>
              <a:rPr lang="en"/>
              <a:t>At each time step, the portfolio is revalued by multiplying the current number of shares for each stock by its corresponding price. The total portfolio value is the sum of the values of all individual stocks in the portfolio.</a:t>
            </a:r>
            <a:endParaRPr/>
          </a:p>
        </p:txBody>
      </p:sp>
      <p:sp>
        <p:nvSpPr>
          <p:cNvPr id="240" name="Google Shape;240;p29"/>
          <p:cNvSpPr txBox="1"/>
          <p:nvPr>
            <p:ph type="title"/>
          </p:nvPr>
        </p:nvSpPr>
        <p:spPr>
          <a:xfrm>
            <a:off x="3238500" y="977175"/>
            <a:ext cx="5742300" cy="269700"/>
          </a:xfrm>
          <a:prstGeom prst="rect">
            <a:avLst/>
          </a:prstGeom>
        </p:spPr>
        <p:txBody>
          <a:bodyPr anchorCtr="0" anchor="b" bIns="0" lIns="0" spcFirstLastPara="1" rIns="0" wrap="square" tIns="45700">
            <a:normAutofit fontScale="90000"/>
          </a:bodyPr>
          <a:lstStyle/>
          <a:p>
            <a:pPr indent="0" lvl="0" marL="0" rtl="0" algn="l">
              <a:spcBef>
                <a:spcPts val="0"/>
              </a:spcBef>
              <a:spcAft>
                <a:spcPts val="0"/>
              </a:spcAft>
              <a:buNone/>
            </a:pPr>
            <a:r>
              <a:rPr lang="en" sz="2000"/>
              <a:t> </a:t>
            </a:r>
            <a:r>
              <a:rPr lang="en" sz="2000"/>
              <a:t>Portfolio Values = ∑ (number of shares</a:t>
            </a:r>
            <a:r>
              <a:rPr baseline="-25000" lang="en" sz="2000"/>
              <a:t>i  </a:t>
            </a:r>
            <a:r>
              <a:rPr lang="en" sz="2000"/>
              <a:t>X Closing Price</a:t>
            </a:r>
            <a:r>
              <a:rPr baseline="-25000" lang="en" sz="2000"/>
              <a:t>i </a:t>
            </a:r>
            <a:endParaRPr baseline="-25000" sz="2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0"/>
          <p:cNvSpPr txBox="1"/>
          <p:nvPr>
            <p:ph type="title"/>
          </p:nvPr>
        </p:nvSpPr>
        <p:spPr>
          <a:xfrm>
            <a:off x="457200" y="582072"/>
            <a:ext cx="8229600" cy="585600"/>
          </a:xfrm>
          <a:prstGeom prst="rect">
            <a:avLst/>
          </a:prstGeom>
        </p:spPr>
        <p:txBody>
          <a:bodyPr anchorCtr="0" anchor="b" bIns="0" lIns="0" spcFirstLastPara="1" rIns="0" wrap="square" tIns="45700">
            <a:normAutofit/>
          </a:bodyPr>
          <a:lstStyle/>
          <a:p>
            <a:pPr indent="0" lvl="0" marL="0" rtl="0" algn="l">
              <a:spcBef>
                <a:spcPts val="0"/>
              </a:spcBef>
              <a:spcAft>
                <a:spcPts val="0"/>
              </a:spcAft>
              <a:buNone/>
            </a:pPr>
            <a:r>
              <a:rPr lang="en"/>
              <a:t>Mean Variance Optimization (MVO)</a:t>
            </a:r>
            <a:endParaRPr/>
          </a:p>
        </p:txBody>
      </p:sp>
      <p:sp>
        <p:nvSpPr>
          <p:cNvPr id="246" name="Google Shape;246;p30"/>
          <p:cNvSpPr txBox="1"/>
          <p:nvPr>
            <p:ph idx="1" type="body"/>
          </p:nvPr>
        </p:nvSpPr>
        <p:spPr>
          <a:xfrm>
            <a:off x="457200" y="1329612"/>
            <a:ext cx="8229600" cy="3348300"/>
          </a:xfrm>
          <a:prstGeom prst="rect">
            <a:avLst/>
          </a:prstGeom>
        </p:spPr>
        <p:txBody>
          <a:bodyPr anchorCtr="0" anchor="t" bIns="45700" lIns="91425" spcFirstLastPara="1" rIns="91425" wrap="square" tIns="45700">
            <a:normAutofit lnSpcReduction="10000"/>
          </a:bodyPr>
          <a:lstStyle/>
          <a:p>
            <a:pPr indent="0" lvl="0" marL="0" rtl="0" algn="l">
              <a:spcBef>
                <a:spcPts val="0"/>
              </a:spcBef>
              <a:spcAft>
                <a:spcPts val="0"/>
              </a:spcAft>
              <a:buNone/>
            </a:pPr>
            <a:r>
              <a:rPr lang="en">
                <a:solidFill>
                  <a:srgbClr val="233A44"/>
                </a:solidFill>
              </a:rPr>
              <a:t>In 1950, Harry Markowitz developed a framework that helps to find the best allocation of assets in a portfolio to achieve the most favorable balance between expected return and risk. This approach is known as Modern Portfolio Theory (MPT) and is widely used in finance for portfolio optimization and reason is as follows:</a:t>
            </a:r>
            <a:endParaRPr/>
          </a:p>
          <a:p>
            <a:pPr indent="-298450" lvl="0" marL="457200" rtl="0" algn="l">
              <a:spcBef>
                <a:spcPts val="600"/>
              </a:spcBef>
              <a:spcAft>
                <a:spcPts val="0"/>
              </a:spcAft>
              <a:buSzPts val="1100"/>
              <a:buChar char="●"/>
            </a:pPr>
            <a:r>
              <a:rPr lang="en"/>
              <a:t>Optimal Allocation</a:t>
            </a:r>
            <a:endParaRPr/>
          </a:p>
          <a:p>
            <a:pPr indent="-298450" lvl="0" marL="457200" rtl="0" algn="l">
              <a:spcBef>
                <a:spcPts val="0"/>
              </a:spcBef>
              <a:spcAft>
                <a:spcPts val="0"/>
              </a:spcAft>
              <a:buSzPts val="1100"/>
              <a:buChar char="●"/>
            </a:pPr>
            <a:r>
              <a:rPr lang="en"/>
              <a:t>Risk Return Trade-off</a:t>
            </a:r>
            <a:endParaRPr/>
          </a:p>
          <a:p>
            <a:pPr indent="-298450" lvl="0" marL="457200" rtl="0" algn="l">
              <a:spcBef>
                <a:spcPts val="0"/>
              </a:spcBef>
              <a:spcAft>
                <a:spcPts val="0"/>
              </a:spcAft>
              <a:buSzPts val="1100"/>
              <a:buChar char="●"/>
            </a:pPr>
            <a:r>
              <a:rPr lang="en"/>
              <a:t>Diversification Benefits</a:t>
            </a:r>
            <a:endParaRPr/>
          </a:p>
          <a:p>
            <a:pPr indent="-298450" lvl="0" marL="457200" rtl="0" algn="l">
              <a:spcBef>
                <a:spcPts val="0"/>
              </a:spcBef>
              <a:spcAft>
                <a:spcPts val="0"/>
              </a:spcAft>
              <a:buSzPts val="1100"/>
              <a:buChar char="●"/>
            </a:pPr>
            <a:r>
              <a:rPr lang="en"/>
              <a:t>Widely Accepted</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1"/>
          <p:cNvSpPr txBox="1"/>
          <p:nvPr>
            <p:ph type="title"/>
          </p:nvPr>
        </p:nvSpPr>
        <p:spPr>
          <a:xfrm>
            <a:off x="457200" y="582072"/>
            <a:ext cx="8229600" cy="585600"/>
          </a:xfrm>
          <a:prstGeom prst="rect">
            <a:avLst/>
          </a:prstGeom>
        </p:spPr>
        <p:txBody>
          <a:bodyPr anchorCtr="0" anchor="b" bIns="0" lIns="0" spcFirstLastPara="1" rIns="0" wrap="square" tIns="45700">
            <a:normAutofit/>
          </a:bodyPr>
          <a:lstStyle/>
          <a:p>
            <a:pPr indent="0" lvl="0" marL="0" rtl="0" algn="l">
              <a:spcBef>
                <a:spcPts val="0"/>
              </a:spcBef>
              <a:spcAft>
                <a:spcPts val="0"/>
              </a:spcAft>
              <a:buNone/>
            </a:pPr>
            <a:r>
              <a:rPr lang="en"/>
              <a:t>FinRL Results</a:t>
            </a:r>
            <a:endParaRPr/>
          </a:p>
        </p:txBody>
      </p:sp>
      <p:sp>
        <p:nvSpPr>
          <p:cNvPr id="252" name="Google Shape;252;p31"/>
          <p:cNvSpPr txBox="1"/>
          <p:nvPr>
            <p:ph idx="1" type="body"/>
          </p:nvPr>
        </p:nvSpPr>
        <p:spPr>
          <a:xfrm>
            <a:off x="457200" y="1329612"/>
            <a:ext cx="8229600" cy="3348300"/>
          </a:xfrm>
          <a:prstGeom prst="rect">
            <a:avLst/>
          </a:prstGeom>
        </p:spPr>
        <p:txBody>
          <a:bodyPr anchorCtr="0" anchor="t" bIns="45700" lIns="91425" spcFirstLastPara="1" rIns="91425" wrap="square" tIns="45700">
            <a:normAutofit/>
          </a:bodyPr>
          <a:lstStyle/>
          <a:p>
            <a:pPr indent="0" lvl="0" marL="0" rtl="0" algn="l">
              <a:spcBef>
                <a:spcPts val="600"/>
              </a:spcBef>
              <a:spcAft>
                <a:spcPts val="1200"/>
              </a:spcAft>
              <a:buNone/>
            </a:pPr>
            <a:r>
              <a:t/>
            </a:r>
            <a:endParaRPr/>
          </a:p>
        </p:txBody>
      </p:sp>
      <p:pic>
        <p:nvPicPr>
          <p:cNvPr id="253" name="Google Shape;253;p31"/>
          <p:cNvPicPr preferRelativeResize="0"/>
          <p:nvPr/>
        </p:nvPicPr>
        <p:blipFill>
          <a:blip r:embed="rId3">
            <a:alphaModFix/>
          </a:blip>
          <a:stretch>
            <a:fillRect/>
          </a:stretch>
        </p:blipFill>
        <p:spPr>
          <a:xfrm>
            <a:off x="0" y="1329588"/>
            <a:ext cx="9144000" cy="34873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2"/>
          <p:cNvSpPr txBox="1"/>
          <p:nvPr>
            <p:ph type="title"/>
          </p:nvPr>
        </p:nvSpPr>
        <p:spPr>
          <a:xfrm>
            <a:off x="457200" y="582072"/>
            <a:ext cx="8229600" cy="585600"/>
          </a:xfrm>
          <a:prstGeom prst="rect">
            <a:avLst/>
          </a:prstGeom>
        </p:spPr>
        <p:txBody>
          <a:bodyPr anchorCtr="0" anchor="b" bIns="0" lIns="0" spcFirstLastPara="1" rIns="0" wrap="square" tIns="45700">
            <a:normAutofit/>
          </a:bodyPr>
          <a:lstStyle/>
          <a:p>
            <a:pPr indent="0" lvl="0" marL="0" rtl="0" algn="l">
              <a:spcBef>
                <a:spcPts val="0"/>
              </a:spcBef>
              <a:spcAft>
                <a:spcPts val="0"/>
              </a:spcAft>
              <a:buNone/>
            </a:pPr>
            <a:r>
              <a:rPr lang="en"/>
              <a:t>Results</a:t>
            </a:r>
            <a:endParaRPr/>
          </a:p>
        </p:txBody>
      </p:sp>
      <p:sp>
        <p:nvSpPr>
          <p:cNvPr id="259" name="Google Shape;259;p32"/>
          <p:cNvSpPr txBox="1"/>
          <p:nvPr>
            <p:ph idx="1" type="body"/>
          </p:nvPr>
        </p:nvSpPr>
        <p:spPr>
          <a:xfrm>
            <a:off x="457200" y="1329612"/>
            <a:ext cx="8229600" cy="3348300"/>
          </a:xfrm>
          <a:prstGeom prst="rect">
            <a:avLst/>
          </a:prstGeom>
        </p:spPr>
        <p:txBody>
          <a:bodyPr anchorCtr="0" anchor="t" bIns="45700" lIns="91425" spcFirstLastPara="1" rIns="91425" wrap="square" tIns="45700">
            <a:normAutofit lnSpcReduction="10000"/>
          </a:bodyPr>
          <a:lstStyle/>
          <a:p>
            <a:pPr indent="0" lvl="0" marL="0" marR="0" rtl="0" algn="l">
              <a:lnSpc>
                <a:spcPct val="115000"/>
              </a:lnSpc>
              <a:spcBef>
                <a:spcPts val="600"/>
              </a:spcBef>
              <a:spcAft>
                <a:spcPts val="0"/>
              </a:spcAft>
              <a:buNone/>
            </a:pPr>
            <a:r>
              <a:rPr lang="en"/>
              <a:t>The success of the thesis relies on two evaluations: state variable and hyperparameter evaluations, in order to determine the best model for implementing in the stock market.</a:t>
            </a:r>
            <a:endParaRPr/>
          </a:p>
          <a:p>
            <a:pPr indent="0" lvl="0" marL="0" marR="0" rtl="0" algn="l">
              <a:lnSpc>
                <a:spcPct val="115000"/>
              </a:lnSpc>
              <a:spcBef>
                <a:spcPts val="1200"/>
              </a:spcBef>
              <a:spcAft>
                <a:spcPts val="0"/>
              </a:spcAft>
              <a:buNone/>
            </a:pPr>
            <a:r>
              <a:rPr lang="en"/>
              <a:t>Case 1: adding the KDJ Indicator</a:t>
            </a:r>
            <a:endParaRPr/>
          </a:p>
          <a:p>
            <a:pPr indent="0" lvl="0" marL="0" rtl="0" algn="l">
              <a:spcBef>
                <a:spcPts val="1200"/>
              </a:spcBef>
              <a:spcAft>
                <a:spcPts val="0"/>
              </a:spcAft>
              <a:buNone/>
            </a:pPr>
            <a:r>
              <a:rPr lang="en"/>
              <a:t>Case 2: Random hyperparameter values</a:t>
            </a:r>
            <a:endParaRPr/>
          </a:p>
          <a:p>
            <a:pPr indent="0" lvl="0" marL="0" rtl="0" algn="l">
              <a:spcBef>
                <a:spcPts val="1200"/>
              </a:spcBef>
              <a:spcAft>
                <a:spcPts val="0"/>
              </a:spcAft>
              <a:buNone/>
            </a:pPr>
            <a:r>
              <a:rPr lang="en"/>
              <a:t>Case 3: Hyperparameter values with highest limits</a:t>
            </a:r>
            <a:endParaRPr/>
          </a:p>
          <a:p>
            <a:pPr indent="0" lvl="0" marL="0" rtl="0" algn="l">
              <a:spcBef>
                <a:spcPts val="1200"/>
              </a:spcBef>
              <a:spcAft>
                <a:spcPts val="1200"/>
              </a:spcAft>
              <a:buNone/>
            </a:pPr>
            <a:r>
              <a:rPr lang="en"/>
              <a:t>Case 4: Model Performance Evaluation Based on different Metrics </a:t>
            </a:r>
            <a:endParaRPr/>
          </a:p>
        </p:txBody>
      </p:sp>
      <p:pic>
        <p:nvPicPr>
          <p:cNvPr id="260" name="Google Shape;260;p32"/>
          <p:cNvPicPr preferRelativeResize="0"/>
          <p:nvPr/>
        </p:nvPicPr>
        <p:blipFill>
          <a:blip r:embed="rId3">
            <a:alphaModFix/>
          </a:blip>
          <a:stretch>
            <a:fillRect/>
          </a:stretch>
        </p:blipFill>
        <p:spPr>
          <a:xfrm>
            <a:off x="5725975" y="2099875"/>
            <a:ext cx="2876550" cy="1590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5"/>
          <p:cNvSpPr txBox="1"/>
          <p:nvPr>
            <p:ph type="title"/>
          </p:nvPr>
        </p:nvSpPr>
        <p:spPr>
          <a:xfrm>
            <a:off x="467544" y="411510"/>
            <a:ext cx="7239000" cy="631764"/>
          </a:xfrm>
          <a:prstGeom prst="rect">
            <a:avLst/>
          </a:prstGeom>
          <a:noFill/>
          <a:ln>
            <a:noFill/>
          </a:ln>
        </p:spPr>
        <p:txBody>
          <a:bodyPr anchorCtr="0" anchor="b" bIns="0" lIns="0" spcFirstLastPara="1" rIns="0" wrap="square" tIns="45700">
            <a:normAutofit/>
          </a:bodyPr>
          <a:lstStyle/>
          <a:p>
            <a:pPr indent="-37465" lvl="0" marL="37465" rtl="0" algn="l">
              <a:spcBef>
                <a:spcPts val="0"/>
              </a:spcBef>
              <a:spcAft>
                <a:spcPts val="0"/>
              </a:spcAft>
              <a:buClr>
                <a:schemeClr val="dk2"/>
              </a:buClr>
              <a:buSzPts val="5000"/>
              <a:buFont typeface="Calibri"/>
              <a:buNone/>
            </a:pPr>
            <a:r>
              <a:rPr b="1" lang="en"/>
              <a:t>Overview</a:t>
            </a:r>
            <a:endParaRPr b="1"/>
          </a:p>
        </p:txBody>
      </p:sp>
      <p:sp>
        <p:nvSpPr>
          <p:cNvPr id="143" name="Google Shape;143;p15"/>
          <p:cNvSpPr txBox="1"/>
          <p:nvPr>
            <p:ph idx="1" type="body"/>
          </p:nvPr>
        </p:nvSpPr>
        <p:spPr>
          <a:xfrm>
            <a:off x="467544" y="1167594"/>
            <a:ext cx="7239000" cy="3634740"/>
          </a:xfrm>
          <a:prstGeom prst="rect">
            <a:avLst/>
          </a:prstGeom>
          <a:noFill/>
          <a:ln>
            <a:noFill/>
          </a:ln>
        </p:spPr>
        <p:txBody>
          <a:bodyPr anchorCtr="0" anchor="t" bIns="45700" lIns="91425" spcFirstLastPara="1" rIns="91425" wrap="square" tIns="45700">
            <a:normAutofit lnSpcReduction="10000"/>
          </a:bodyPr>
          <a:lstStyle/>
          <a:p>
            <a:pPr indent="-274320" lvl="0" marL="274320" rtl="0" algn="l">
              <a:spcBef>
                <a:spcPts val="1000"/>
              </a:spcBef>
              <a:spcAft>
                <a:spcPts val="0"/>
              </a:spcAft>
              <a:buSzPts val="1000"/>
              <a:buChar char="❑"/>
            </a:pPr>
            <a:r>
              <a:rPr lang="en" sz="2000"/>
              <a:t>Outline of your talk</a:t>
            </a:r>
            <a:endParaRPr/>
          </a:p>
          <a:p>
            <a:pPr indent="-274320" lvl="0" marL="274320" rtl="0" algn="l">
              <a:spcBef>
                <a:spcPts val="1000"/>
              </a:spcBef>
              <a:spcAft>
                <a:spcPts val="0"/>
              </a:spcAft>
              <a:buSzPts val="1000"/>
              <a:buChar char="❑"/>
            </a:pPr>
            <a:r>
              <a:rPr lang="en" sz="2000"/>
              <a:t>Typical structure would be:</a:t>
            </a:r>
            <a:endParaRPr sz="2000"/>
          </a:p>
          <a:p>
            <a:pPr indent="-246888" lvl="1" marL="640080" rtl="0" algn="l">
              <a:spcBef>
                <a:spcPts val="760"/>
              </a:spcBef>
              <a:spcAft>
                <a:spcPts val="0"/>
              </a:spcAft>
              <a:buSzPts val="1530"/>
              <a:buChar char="▪"/>
            </a:pPr>
            <a:r>
              <a:rPr lang="en" sz="1800"/>
              <a:t>Introduction</a:t>
            </a:r>
            <a:endParaRPr sz="1800"/>
          </a:p>
          <a:p>
            <a:pPr indent="-236093" lvl="1" marL="640080" rtl="0" algn="l">
              <a:spcBef>
                <a:spcPts val="760"/>
              </a:spcBef>
              <a:spcAft>
                <a:spcPts val="0"/>
              </a:spcAft>
              <a:buSzPts val="1530"/>
              <a:buChar char="▪"/>
            </a:pPr>
            <a:r>
              <a:rPr lang="en" sz="1800"/>
              <a:t>Motivation and Rationale</a:t>
            </a:r>
            <a:endParaRPr/>
          </a:p>
          <a:p>
            <a:pPr indent="-246888" lvl="1" marL="640080" rtl="0" algn="l">
              <a:spcBef>
                <a:spcPts val="760"/>
              </a:spcBef>
              <a:spcAft>
                <a:spcPts val="0"/>
              </a:spcAft>
              <a:buSzPts val="1530"/>
              <a:buChar char="▪"/>
            </a:pPr>
            <a:r>
              <a:rPr lang="en" sz="1800"/>
              <a:t>Thesis Statement or Research Question </a:t>
            </a:r>
            <a:endParaRPr sz="1800"/>
          </a:p>
          <a:p>
            <a:pPr indent="-253238" lvl="1" marL="640080" rtl="0" algn="l">
              <a:spcBef>
                <a:spcPts val="760"/>
              </a:spcBef>
              <a:spcAft>
                <a:spcPts val="0"/>
              </a:spcAft>
              <a:buSzPts val="1800"/>
              <a:buChar char="▪"/>
            </a:pPr>
            <a:r>
              <a:rPr lang="en" sz="1800"/>
              <a:t>Background</a:t>
            </a:r>
            <a:endParaRPr sz="1800"/>
          </a:p>
          <a:p>
            <a:pPr indent="-246888" lvl="1" marL="640080" rtl="0" algn="l">
              <a:spcBef>
                <a:spcPts val="760"/>
              </a:spcBef>
              <a:spcAft>
                <a:spcPts val="0"/>
              </a:spcAft>
              <a:buSzPts val="1530"/>
              <a:buChar char="▪"/>
            </a:pPr>
            <a:r>
              <a:rPr lang="en" sz="1800"/>
              <a:t>Methodology</a:t>
            </a:r>
            <a:endParaRPr/>
          </a:p>
          <a:p>
            <a:pPr indent="-246888" lvl="1" marL="640080" rtl="0" algn="l">
              <a:spcBef>
                <a:spcPts val="760"/>
              </a:spcBef>
              <a:spcAft>
                <a:spcPts val="0"/>
              </a:spcAft>
              <a:buSzPts val="1530"/>
              <a:buChar char="▪"/>
            </a:pPr>
            <a:r>
              <a:rPr lang="en" sz="1800"/>
              <a:t>Discussions</a:t>
            </a:r>
            <a:endParaRPr sz="1800"/>
          </a:p>
          <a:p>
            <a:pPr indent="-264033" lvl="1" marL="640080" rtl="0" algn="l">
              <a:spcBef>
                <a:spcPts val="760"/>
              </a:spcBef>
              <a:spcAft>
                <a:spcPts val="0"/>
              </a:spcAft>
              <a:buSzPts val="1800"/>
              <a:buChar char="▪"/>
            </a:pPr>
            <a:r>
              <a:rPr lang="en" sz="1800"/>
              <a:t>Results</a:t>
            </a:r>
            <a:endParaRPr sz="1800"/>
          </a:p>
        </p:txBody>
      </p:sp>
      <p:sp>
        <p:nvSpPr>
          <p:cNvPr id="144" name="Google Shape;144;p15"/>
          <p:cNvSpPr txBox="1"/>
          <p:nvPr/>
        </p:nvSpPr>
        <p:spPr>
          <a:xfrm>
            <a:off x="4064000" y="5000625"/>
            <a:ext cx="1270000" cy="184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00">
                <a:solidFill>
                  <a:schemeClr val="dk1"/>
                </a:solidFill>
                <a:latin typeface="Constantia"/>
                <a:ea typeface="Constantia"/>
                <a:cs typeface="Constantia"/>
                <a:sym typeface="Constantia"/>
              </a:rPr>
              <a:t> 4/ 8</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3"/>
          <p:cNvSpPr txBox="1"/>
          <p:nvPr>
            <p:ph type="title"/>
          </p:nvPr>
        </p:nvSpPr>
        <p:spPr>
          <a:xfrm>
            <a:off x="158375" y="139825"/>
            <a:ext cx="2196300" cy="585600"/>
          </a:xfrm>
          <a:prstGeom prst="rect">
            <a:avLst/>
          </a:prstGeom>
        </p:spPr>
        <p:txBody>
          <a:bodyPr anchorCtr="0" anchor="b" bIns="0" lIns="0" spcFirstLastPara="1" rIns="0" wrap="square" tIns="45700">
            <a:normAutofit/>
          </a:bodyPr>
          <a:lstStyle/>
          <a:p>
            <a:pPr indent="0" lvl="0" marL="0" rtl="0" algn="l">
              <a:spcBef>
                <a:spcPts val="0"/>
              </a:spcBef>
              <a:spcAft>
                <a:spcPts val="0"/>
              </a:spcAft>
              <a:buNone/>
            </a:pPr>
            <a:r>
              <a:rPr lang="en"/>
              <a:t>KDJ Indicator</a:t>
            </a:r>
            <a:endParaRPr/>
          </a:p>
        </p:txBody>
      </p:sp>
      <p:pic>
        <p:nvPicPr>
          <p:cNvPr id="266" name="Google Shape;266;p33"/>
          <p:cNvPicPr preferRelativeResize="0"/>
          <p:nvPr/>
        </p:nvPicPr>
        <p:blipFill rotWithShape="1">
          <a:blip r:embed="rId3">
            <a:alphaModFix/>
          </a:blip>
          <a:srcRect b="0" l="0" r="0" t="1835"/>
          <a:stretch/>
        </p:blipFill>
        <p:spPr>
          <a:xfrm>
            <a:off x="-400" y="1654850"/>
            <a:ext cx="9144399" cy="3488651"/>
          </a:xfrm>
          <a:prstGeom prst="rect">
            <a:avLst/>
          </a:prstGeom>
          <a:noFill/>
          <a:ln>
            <a:noFill/>
          </a:ln>
        </p:spPr>
      </p:pic>
      <p:sp>
        <p:nvSpPr>
          <p:cNvPr id="267" name="Google Shape;267;p33"/>
          <p:cNvSpPr txBox="1"/>
          <p:nvPr/>
        </p:nvSpPr>
        <p:spPr>
          <a:xfrm>
            <a:off x="585700" y="896475"/>
            <a:ext cx="6885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graphicFrame>
        <p:nvGraphicFramePr>
          <p:cNvPr id="268" name="Google Shape;268;p33"/>
          <p:cNvGraphicFramePr/>
          <p:nvPr/>
        </p:nvGraphicFramePr>
        <p:xfrm>
          <a:off x="158213" y="797738"/>
          <a:ext cx="3000000" cy="3000000"/>
        </p:xfrm>
        <a:graphic>
          <a:graphicData uri="http://schemas.openxmlformats.org/drawingml/2006/table">
            <a:tbl>
              <a:tblPr>
                <a:noFill/>
                <a:tableStyleId>{17CCA954-BAEA-430F-BB87-74F1F60504A2}</a:tableStyleId>
              </a:tblPr>
              <a:tblGrid>
                <a:gridCol w="1509575"/>
                <a:gridCol w="1135875"/>
                <a:gridCol w="1123950"/>
                <a:gridCol w="1123950"/>
                <a:gridCol w="1209675"/>
                <a:gridCol w="1123950"/>
                <a:gridCol w="1123950"/>
                <a:gridCol w="476250"/>
              </a:tblGrid>
              <a:tr h="347575">
                <a:tc>
                  <a:txBody>
                    <a:bodyPr/>
                    <a:lstStyle/>
                    <a:p>
                      <a:pPr indent="0" lvl="0" marL="0" rtl="0" algn="l">
                        <a:lnSpc>
                          <a:spcPct val="115000"/>
                        </a:lnSpc>
                        <a:spcBef>
                          <a:spcPts val="0"/>
                        </a:spcBef>
                        <a:spcAft>
                          <a:spcPts val="0"/>
                        </a:spcAft>
                        <a:buNone/>
                      </a:pPr>
                      <a:r>
                        <a:rPr b="1" lang="en" sz="1200">
                          <a:latin typeface="Calibri"/>
                          <a:ea typeface="Calibri"/>
                          <a:cs typeface="Calibri"/>
                          <a:sym typeface="Calibri"/>
                        </a:rPr>
                        <a:t>Portfolio</a:t>
                      </a:r>
                      <a:r>
                        <a:rPr b="1" lang="en" sz="1200">
                          <a:latin typeface="Calibri"/>
                          <a:ea typeface="Calibri"/>
                          <a:cs typeface="Calibri"/>
                          <a:sym typeface="Calibri"/>
                        </a:rPr>
                        <a:t> Values</a:t>
                      </a:r>
                      <a:endParaRPr b="1" sz="1200">
                        <a:latin typeface="Calibri"/>
                        <a:ea typeface="Calibri"/>
                        <a:cs typeface="Calibri"/>
                        <a:sym typeface="Calibri"/>
                      </a:endParaRPr>
                    </a:p>
                  </a:txBody>
                  <a:tcPr marT="91425" marB="91425" marR="68575" marL="68575">
                    <a:lnL cap="flat" cmpd="sng" w="38100">
                      <a:solidFill>
                        <a:srgbClr val="741B47"/>
                      </a:solidFill>
                      <a:prstDash val="solid"/>
                      <a:round/>
                      <a:headEnd len="sm" w="sm" type="none"/>
                      <a:tailEnd len="sm" w="sm" type="none"/>
                    </a:lnL>
                    <a:lnR cap="flat" cmpd="sng" w="38100">
                      <a:solidFill>
                        <a:srgbClr val="741B47"/>
                      </a:solidFill>
                      <a:prstDash val="solid"/>
                      <a:round/>
                      <a:headEnd len="sm" w="sm" type="none"/>
                      <a:tailEnd len="sm" w="sm" type="none"/>
                    </a:lnR>
                    <a:lnT cap="flat" cmpd="sng" w="38100">
                      <a:solidFill>
                        <a:srgbClr val="741B47"/>
                      </a:solidFill>
                      <a:prstDash val="solid"/>
                      <a:round/>
                      <a:headEnd len="sm" w="sm" type="none"/>
                      <a:tailEnd len="sm" w="sm" type="none"/>
                    </a:lnT>
                    <a:lnB cap="flat" cmpd="sng" w="38100">
                      <a:solidFill>
                        <a:srgbClr val="741B4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00">
                          <a:latin typeface="Calibri"/>
                          <a:ea typeface="Calibri"/>
                          <a:cs typeface="Calibri"/>
                          <a:sym typeface="Calibri"/>
                        </a:rPr>
                        <a:t>A2C</a:t>
                      </a:r>
                      <a:endParaRPr b="1" sz="1200">
                        <a:latin typeface="Calibri"/>
                        <a:ea typeface="Calibri"/>
                        <a:cs typeface="Calibri"/>
                        <a:sym typeface="Calibri"/>
                      </a:endParaRPr>
                    </a:p>
                  </a:txBody>
                  <a:tcPr marT="91425" marB="91425" marR="68575" marL="68575">
                    <a:lnL cap="flat" cmpd="sng" w="38100">
                      <a:solidFill>
                        <a:srgbClr val="741B47"/>
                      </a:solidFill>
                      <a:prstDash val="solid"/>
                      <a:round/>
                      <a:headEnd len="sm" w="sm" type="none"/>
                      <a:tailEnd len="sm" w="sm" type="none"/>
                    </a:lnL>
                    <a:lnR cap="flat" cmpd="sng" w="38100">
                      <a:solidFill>
                        <a:srgbClr val="741B47"/>
                      </a:solidFill>
                      <a:prstDash val="solid"/>
                      <a:round/>
                      <a:headEnd len="sm" w="sm" type="none"/>
                      <a:tailEnd len="sm" w="sm" type="none"/>
                    </a:lnR>
                    <a:lnT cap="flat" cmpd="sng" w="38100">
                      <a:solidFill>
                        <a:srgbClr val="741B47"/>
                      </a:solidFill>
                      <a:prstDash val="solid"/>
                      <a:round/>
                      <a:headEnd len="sm" w="sm" type="none"/>
                      <a:tailEnd len="sm" w="sm" type="none"/>
                    </a:lnT>
                    <a:lnB cap="flat" cmpd="sng" w="38100">
                      <a:solidFill>
                        <a:srgbClr val="741B4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00">
                          <a:latin typeface="Calibri"/>
                          <a:ea typeface="Calibri"/>
                          <a:cs typeface="Calibri"/>
                          <a:sym typeface="Calibri"/>
                        </a:rPr>
                        <a:t>DDPG</a:t>
                      </a:r>
                      <a:endParaRPr b="1" sz="1200">
                        <a:latin typeface="Calibri"/>
                        <a:ea typeface="Calibri"/>
                        <a:cs typeface="Calibri"/>
                        <a:sym typeface="Calibri"/>
                      </a:endParaRPr>
                    </a:p>
                  </a:txBody>
                  <a:tcPr marT="91425" marB="91425" marR="68575" marL="68575">
                    <a:lnL cap="flat" cmpd="sng" w="38100">
                      <a:solidFill>
                        <a:srgbClr val="741B47"/>
                      </a:solidFill>
                      <a:prstDash val="solid"/>
                      <a:round/>
                      <a:headEnd len="sm" w="sm" type="none"/>
                      <a:tailEnd len="sm" w="sm" type="none"/>
                    </a:lnL>
                    <a:lnR cap="flat" cmpd="sng" w="38100">
                      <a:solidFill>
                        <a:srgbClr val="741B47"/>
                      </a:solidFill>
                      <a:prstDash val="solid"/>
                      <a:round/>
                      <a:headEnd len="sm" w="sm" type="none"/>
                      <a:tailEnd len="sm" w="sm" type="none"/>
                    </a:lnR>
                    <a:lnT cap="flat" cmpd="sng" w="38100">
                      <a:solidFill>
                        <a:srgbClr val="741B47"/>
                      </a:solidFill>
                      <a:prstDash val="solid"/>
                      <a:round/>
                      <a:headEnd len="sm" w="sm" type="none"/>
                      <a:tailEnd len="sm" w="sm" type="none"/>
                    </a:lnT>
                    <a:lnB cap="flat" cmpd="sng" w="38100">
                      <a:solidFill>
                        <a:srgbClr val="741B4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00">
                          <a:latin typeface="Calibri"/>
                          <a:ea typeface="Calibri"/>
                          <a:cs typeface="Calibri"/>
                          <a:sym typeface="Calibri"/>
                        </a:rPr>
                        <a:t> PPO</a:t>
                      </a:r>
                      <a:endParaRPr b="1" sz="1200">
                        <a:latin typeface="Calibri"/>
                        <a:ea typeface="Calibri"/>
                        <a:cs typeface="Calibri"/>
                        <a:sym typeface="Calibri"/>
                      </a:endParaRPr>
                    </a:p>
                  </a:txBody>
                  <a:tcPr marT="91425" marB="91425" marR="68575" marL="68575">
                    <a:lnL cap="flat" cmpd="sng" w="38100">
                      <a:solidFill>
                        <a:srgbClr val="741B47"/>
                      </a:solidFill>
                      <a:prstDash val="solid"/>
                      <a:round/>
                      <a:headEnd len="sm" w="sm" type="none"/>
                      <a:tailEnd len="sm" w="sm" type="none"/>
                    </a:lnL>
                    <a:lnR cap="flat" cmpd="sng" w="38100">
                      <a:solidFill>
                        <a:srgbClr val="741B47"/>
                      </a:solidFill>
                      <a:prstDash val="solid"/>
                      <a:round/>
                      <a:headEnd len="sm" w="sm" type="none"/>
                      <a:tailEnd len="sm" w="sm" type="none"/>
                    </a:lnR>
                    <a:lnT cap="flat" cmpd="sng" w="38100">
                      <a:solidFill>
                        <a:srgbClr val="741B47"/>
                      </a:solidFill>
                      <a:prstDash val="solid"/>
                      <a:round/>
                      <a:headEnd len="sm" w="sm" type="none"/>
                      <a:tailEnd len="sm" w="sm" type="none"/>
                    </a:lnT>
                    <a:lnB cap="flat" cmpd="sng" w="38100">
                      <a:solidFill>
                        <a:srgbClr val="741B4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00">
                          <a:latin typeface="Calibri"/>
                          <a:ea typeface="Calibri"/>
                          <a:cs typeface="Calibri"/>
                          <a:sym typeface="Calibri"/>
                        </a:rPr>
                        <a:t>TD3</a:t>
                      </a:r>
                      <a:endParaRPr b="1" sz="1200">
                        <a:latin typeface="Calibri"/>
                        <a:ea typeface="Calibri"/>
                        <a:cs typeface="Calibri"/>
                        <a:sym typeface="Calibri"/>
                      </a:endParaRPr>
                    </a:p>
                  </a:txBody>
                  <a:tcPr marT="91425" marB="91425" marR="68575" marL="68575">
                    <a:lnL cap="flat" cmpd="sng" w="38100">
                      <a:solidFill>
                        <a:srgbClr val="741B47"/>
                      </a:solidFill>
                      <a:prstDash val="solid"/>
                      <a:round/>
                      <a:headEnd len="sm" w="sm" type="none"/>
                      <a:tailEnd len="sm" w="sm" type="none"/>
                    </a:lnL>
                    <a:lnR cap="flat" cmpd="sng" w="38100">
                      <a:solidFill>
                        <a:srgbClr val="741B47"/>
                      </a:solidFill>
                      <a:prstDash val="solid"/>
                      <a:round/>
                      <a:headEnd len="sm" w="sm" type="none"/>
                      <a:tailEnd len="sm" w="sm" type="none"/>
                    </a:lnR>
                    <a:lnT cap="flat" cmpd="sng" w="38100">
                      <a:solidFill>
                        <a:srgbClr val="741B47"/>
                      </a:solidFill>
                      <a:prstDash val="solid"/>
                      <a:round/>
                      <a:headEnd len="sm" w="sm" type="none"/>
                      <a:tailEnd len="sm" w="sm" type="none"/>
                    </a:lnT>
                    <a:lnB cap="flat" cmpd="sng" w="38100">
                      <a:solidFill>
                        <a:srgbClr val="741B4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00">
                          <a:latin typeface="Calibri"/>
                          <a:ea typeface="Calibri"/>
                          <a:cs typeface="Calibri"/>
                          <a:sym typeface="Calibri"/>
                        </a:rPr>
                        <a:t>SAC</a:t>
                      </a:r>
                      <a:endParaRPr b="1" sz="1200">
                        <a:latin typeface="Calibri"/>
                        <a:ea typeface="Calibri"/>
                        <a:cs typeface="Calibri"/>
                        <a:sym typeface="Calibri"/>
                      </a:endParaRPr>
                    </a:p>
                  </a:txBody>
                  <a:tcPr marT="91425" marB="91425" marR="68575" marL="68575">
                    <a:lnL cap="flat" cmpd="sng" w="38100">
                      <a:solidFill>
                        <a:srgbClr val="741B47"/>
                      </a:solidFill>
                      <a:prstDash val="solid"/>
                      <a:round/>
                      <a:headEnd len="sm" w="sm" type="none"/>
                      <a:tailEnd len="sm" w="sm" type="none"/>
                    </a:lnL>
                    <a:lnR cap="flat" cmpd="sng" w="38100">
                      <a:solidFill>
                        <a:srgbClr val="741B47"/>
                      </a:solidFill>
                      <a:prstDash val="solid"/>
                      <a:round/>
                      <a:headEnd len="sm" w="sm" type="none"/>
                      <a:tailEnd len="sm" w="sm" type="none"/>
                    </a:lnR>
                    <a:lnT cap="flat" cmpd="sng" w="38100">
                      <a:solidFill>
                        <a:srgbClr val="741B47"/>
                      </a:solidFill>
                      <a:prstDash val="solid"/>
                      <a:round/>
                      <a:headEnd len="sm" w="sm" type="none"/>
                      <a:tailEnd len="sm" w="sm" type="none"/>
                    </a:lnT>
                    <a:lnB cap="flat" cmpd="sng" w="38100">
                      <a:solidFill>
                        <a:srgbClr val="741B4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00">
                          <a:latin typeface="Calibri"/>
                          <a:ea typeface="Calibri"/>
                          <a:cs typeface="Calibri"/>
                          <a:sym typeface="Calibri"/>
                        </a:rPr>
                        <a:t>Mean Var</a:t>
                      </a:r>
                      <a:endParaRPr b="1" sz="1200">
                        <a:latin typeface="Calibri"/>
                        <a:ea typeface="Calibri"/>
                        <a:cs typeface="Calibri"/>
                        <a:sym typeface="Calibri"/>
                      </a:endParaRPr>
                    </a:p>
                  </a:txBody>
                  <a:tcPr marT="91425" marB="91425" marR="68575" marL="68575">
                    <a:lnL cap="flat" cmpd="sng" w="38100">
                      <a:solidFill>
                        <a:srgbClr val="741B47"/>
                      </a:solidFill>
                      <a:prstDash val="solid"/>
                      <a:round/>
                      <a:headEnd len="sm" w="sm" type="none"/>
                      <a:tailEnd len="sm" w="sm" type="none"/>
                    </a:lnL>
                    <a:lnR cap="flat" cmpd="sng" w="38100">
                      <a:solidFill>
                        <a:srgbClr val="741B47"/>
                      </a:solidFill>
                      <a:prstDash val="solid"/>
                      <a:round/>
                      <a:headEnd len="sm" w="sm" type="none"/>
                      <a:tailEnd len="sm" w="sm" type="none"/>
                    </a:lnR>
                    <a:lnT cap="flat" cmpd="sng" w="38100">
                      <a:solidFill>
                        <a:srgbClr val="741B47"/>
                      </a:solidFill>
                      <a:prstDash val="solid"/>
                      <a:round/>
                      <a:headEnd len="sm" w="sm" type="none"/>
                      <a:tailEnd len="sm" w="sm" type="none"/>
                    </a:lnT>
                    <a:lnB cap="flat" cmpd="sng" w="38100">
                      <a:solidFill>
                        <a:srgbClr val="741B4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00">
                          <a:latin typeface="Calibri"/>
                          <a:ea typeface="Calibri"/>
                          <a:cs typeface="Calibri"/>
                          <a:sym typeface="Calibri"/>
                        </a:rPr>
                        <a:t>DJIA</a:t>
                      </a:r>
                      <a:endParaRPr b="1" sz="1200">
                        <a:latin typeface="Calibri"/>
                        <a:ea typeface="Calibri"/>
                        <a:cs typeface="Calibri"/>
                        <a:sym typeface="Calibri"/>
                      </a:endParaRPr>
                    </a:p>
                  </a:txBody>
                  <a:tcPr marT="91425" marB="91425" marR="68575" marL="68575">
                    <a:lnL cap="flat" cmpd="sng" w="38100">
                      <a:solidFill>
                        <a:srgbClr val="741B47"/>
                      </a:solidFill>
                      <a:prstDash val="solid"/>
                      <a:round/>
                      <a:headEnd len="sm" w="sm" type="none"/>
                      <a:tailEnd len="sm" w="sm" type="none"/>
                    </a:lnL>
                    <a:lnR cap="flat" cmpd="sng" w="38100">
                      <a:solidFill>
                        <a:srgbClr val="741B47"/>
                      </a:solidFill>
                      <a:prstDash val="solid"/>
                      <a:round/>
                      <a:headEnd len="sm" w="sm" type="none"/>
                      <a:tailEnd len="sm" w="sm" type="none"/>
                    </a:lnR>
                    <a:lnT cap="flat" cmpd="sng" w="38100">
                      <a:solidFill>
                        <a:srgbClr val="741B47"/>
                      </a:solidFill>
                      <a:prstDash val="solid"/>
                      <a:round/>
                      <a:headEnd len="sm" w="sm" type="none"/>
                      <a:tailEnd len="sm" w="sm" type="none"/>
                    </a:lnT>
                    <a:lnB cap="flat" cmpd="sng" w="38100">
                      <a:solidFill>
                        <a:srgbClr val="741B47"/>
                      </a:solidFill>
                      <a:prstDash val="solid"/>
                      <a:round/>
                      <a:headEnd len="sm" w="sm" type="none"/>
                      <a:tailEnd len="sm" w="sm" type="none"/>
                    </a:lnB>
                  </a:tcPr>
                </a:tc>
              </a:tr>
              <a:tr h="347575">
                <a:tc>
                  <a:txBody>
                    <a:bodyPr/>
                    <a:lstStyle/>
                    <a:p>
                      <a:pPr indent="0" lvl="0" marL="0" rtl="0" algn="l">
                        <a:lnSpc>
                          <a:spcPct val="115000"/>
                        </a:lnSpc>
                        <a:spcBef>
                          <a:spcPts val="0"/>
                        </a:spcBef>
                        <a:spcAft>
                          <a:spcPts val="0"/>
                        </a:spcAft>
                        <a:buNone/>
                      </a:pPr>
                      <a:r>
                        <a:rPr lang="en" sz="1200">
                          <a:latin typeface="Calibri"/>
                          <a:ea typeface="Calibri"/>
                          <a:cs typeface="Calibri"/>
                          <a:sym typeface="Calibri"/>
                        </a:rPr>
                        <a:t>Case1</a:t>
                      </a:r>
                      <a:endParaRPr sz="1200">
                        <a:latin typeface="Calibri"/>
                        <a:ea typeface="Calibri"/>
                        <a:cs typeface="Calibri"/>
                        <a:sym typeface="Calibri"/>
                      </a:endParaRPr>
                    </a:p>
                  </a:txBody>
                  <a:tcPr marT="91425" marB="91425" marR="68575" marL="68575">
                    <a:lnL cap="flat" cmpd="sng" w="38100">
                      <a:solidFill>
                        <a:srgbClr val="741B47"/>
                      </a:solidFill>
                      <a:prstDash val="solid"/>
                      <a:round/>
                      <a:headEnd len="sm" w="sm" type="none"/>
                      <a:tailEnd len="sm" w="sm" type="none"/>
                    </a:lnL>
                    <a:lnR cap="flat" cmpd="sng" w="38100">
                      <a:solidFill>
                        <a:srgbClr val="741B47"/>
                      </a:solidFill>
                      <a:prstDash val="solid"/>
                      <a:round/>
                      <a:headEnd len="sm" w="sm" type="none"/>
                      <a:tailEnd len="sm" w="sm" type="none"/>
                    </a:lnR>
                    <a:lnT cap="flat" cmpd="sng" w="38100">
                      <a:solidFill>
                        <a:srgbClr val="741B47"/>
                      </a:solidFill>
                      <a:prstDash val="solid"/>
                      <a:round/>
                      <a:headEnd len="sm" w="sm" type="none"/>
                      <a:tailEnd len="sm" w="sm" type="none"/>
                    </a:lnT>
                    <a:lnB cap="flat" cmpd="sng" w="38100">
                      <a:solidFill>
                        <a:srgbClr val="741B4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Calibri"/>
                          <a:ea typeface="Calibri"/>
                          <a:cs typeface="Calibri"/>
                          <a:sym typeface="Calibri"/>
                        </a:rPr>
                        <a:t> 1.345827e+06</a:t>
                      </a:r>
                      <a:endParaRPr sz="1200">
                        <a:latin typeface="Calibri"/>
                        <a:ea typeface="Calibri"/>
                        <a:cs typeface="Calibri"/>
                        <a:sym typeface="Calibri"/>
                      </a:endParaRPr>
                    </a:p>
                  </a:txBody>
                  <a:tcPr marT="91425" marB="91425" marR="68575" marL="68575">
                    <a:lnL cap="flat" cmpd="sng" w="38100">
                      <a:solidFill>
                        <a:srgbClr val="741B47"/>
                      </a:solidFill>
                      <a:prstDash val="solid"/>
                      <a:round/>
                      <a:headEnd len="sm" w="sm" type="none"/>
                      <a:tailEnd len="sm" w="sm" type="none"/>
                    </a:lnL>
                    <a:lnR cap="flat" cmpd="sng" w="38100">
                      <a:solidFill>
                        <a:srgbClr val="741B47"/>
                      </a:solidFill>
                      <a:prstDash val="solid"/>
                      <a:round/>
                      <a:headEnd len="sm" w="sm" type="none"/>
                      <a:tailEnd len="sm" w="sm" type="none"/>
                    </a:lnR>
                    <a:lnT cap="flat" cmpd="sng" w="38100">
                      <a:solidFill>
                        <a:srgbClr val="741B47"/>
                      </a:solidFill>
                      <a:prstDash val="solid"/>
                      <a:round/>
                      <a:headEnd len="sm" w="sm" type="none"/>
                      <a:tailEnd len="sm" w="sm" type="none"/>
                    </a:lnT>
                    <a:lnB cap="flat" cmpd="sng" w="38100">
                      <a:solidFill>
                        <a:srgbClr val="741B4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Calibri"/>
                          <a:ea typeface="Calibri"/>
                          <a:cs typeface="Calibri"/>
                          <a:sym typeface="Calibri"/>
                        </a:rPr>
                        <a:t> 1.426518e+06</a:t>
                      </a:r>
                      <a:endParaRPr sz="1200">
                        <a:latin typeface="Calibri"/>
                        <a:ea typeface="Calibri"/>
                        <a:cs typeface="Calibri"/>
                        <a:sym typeface="Calibri"/>
                      </a:endParaRPr>
                    </a:p>
                  </a:txBody>
                  <a:tcPr marT="91425" marB="91425" marR="68575" marL="68575">
                    <a:lnL cap="flat" cmpd="sng" w="38100">
                      <a:solidFill>
                        <a:srgbClr val="741B47"/>
                      </a:solidFill>
                      <a:prstDash val="solid"/>
                      <a:round/>
                      <a:headEnd len="sm" w="sm" type="none"/>
                      <a:tailEnd len="sm" w="sm" type="none"/>
                    </a:lnL>
                    <a:lnR cap="flat" cmpd="sng" w="38100">
                      <a:solidFill>
                        <a:srgbClr val="741B47"/>
                      </a:solidFill>
                      <a:prstDash val="solid"/>
                      <a:round/>
                      <a:headEnd len="sm" w="sm" type="none"/>
                      <a:tailEnd len="sm" w="sm" type="none"/>
                    </a:lnR>
                    <a:lnT cap="flat" cmpd="sng" w="38100">
                      <a:solidFill>
                        <a:srgbClr val="741B47"/>
                      </a:solidFill>
                      <a:prstDash val="solid"/>
                      <a:round/>
                      <a:headEnd len="sm" w="sm" type="none"/>
                      <a:tailEnd len="sm" w="sm" type="none"/>
                    </a:lnT>
                    <a:lnB cap="flat" cmpd="sng" w="38100">
                      <a:solidFill>
                        <a:srgbClr val="741B4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Calibri"/>
                          <a:ea typeface="Calibri"/>
                          <a:cs typeface="Calibri"/>
                          <a:sym typeface="Calibri"/>
                        </a:rPr>
                        <a:t>1.2429422e+06</a:t>
                      </a:r>
                      <a:endParaRPr sz="1200">
                        <a:latin typeface="Calibri"/>
                        <a:ea typeface="Calibri"/>
                        <a:cs typeface="Calibri"/>
                        <a:sym typeface="Calibri"/>
                      </a:endParaRPr>
                    </a:p>
                  </a:txBody>
                  <a:tcPr marT="91425" marB="91425" marR="68575" marL="68575">
                    <a:lnL cap="flat" cmpd="sng" w="38100">
                      <a:solidFill>
                        <a:srgbClr val="741B47"/>
                      </a:solidFill>
                      <a:prstDash val="solid"/>
                      <a:round/>
                      <a:headEnd len="sm" w="sm" type="none"/>
                      <a:tailEnd len="sm" w="sm" type="none"/>
                    </a:lnL>
                    <a:lnR cap="flat" cmpd="sng" w="38100">
                      <a:solidFill>
                        <a:srgbClr val="741B47"/>
                      </a:solidFill>
                      <a:prstDash val="solid"/>
                      <a:round/>
                      <a:headEnd len="sm" w="sm" type="none"/>
                      <a:tailEnd len="sm" w="sm" type="none"/>
                    </a:lnR>
                    <a:lnT cap="flat" cmpd="sng" w="38100">
                      <a:solidFill>
                        <a:srgbClr val="741B47"/>
                      </a:solidFill>
                      <a:prstDash val="solid"/>
                      <a:round/>
                      <a:headEnd len="sm" w="sm" type="none"/>
                      <a:tailEnd len="sm" w="sm" type="none"/>
                    </a:lnT>
                    <a:lnB cap="flat" cmpd="sng" w="38100">
                      <a:solidFill>
                        <a:srgbClr val="741B4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Calibri"/>
                          <a:ea typeface="Calibri"/>
                          <a:cs typeface="Calibri"/>
                          <a:sym typeface="Calibri"/>
                        </a:rPr>
                        <a:t> 1.483819e+06</a:t>
                      </a:r>
                      <a:endParaRPr sz="1200">
                        <a:latin typeface="Calibri"/>
                        <a:ea typeface="Calibri"/>
                        <a:cs typeface="Calibri"/>
                        <a:sym typeface="Calibri"/>
                      </a:endParaRPr>
                    </a:p>
                  </a:txBody>
                  <a:tcPr marT="91425" marB="91425" marR="68575" marL="68575">
                    <a:lnL cap="flat" cmpd="sng" w="38100">
                      <a:solidFill>
                        <a:srgbClr val="741B47"/>
                      </a:solidFill>
                      <a:prstDash val="solid"/>
                      <a:round/>
                      <a:headEnd len="sm" w="sm" type="none"/>
                      <a:tailEnd len="sm" w="sm" type="none"/>
                    </a:lnL>
                    <a:lnR cap="flat" cmpd="sng" w="38100">
                      <a:solidFill>
                        <a:srgbClr val="741B47"/>
                      </a:solidFill>
                      <a:prstDash val="solid"/>
                      <a:round/>
                      <a:headEnd len="sm" w="sm" type="none"/>
                      <a:tailEnd len="sm" w="sm" type="none"/>
                    </a:lnR>
                    <a:lnT cap="flat" cmpd="sng" w="38100">
                      <a:solidFill>
                        <a:srgbClr val="741B47"/>
                      </a:solidFill>
                      <a:prstDash val="solid"/>
                      <a:round/>
                      <a:headEnd len="sm" w="sm" type="none"/>
                      <a:tailEnd len="sm" w="sm" type="none"/>
                    </a:lnT>
                    <a:lnB cap="flat" cmpd="sng" w="38100">
                      <a:solidFill>
                        <a:srgbClr val="741B4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Calibri"/>
                          <a:ea typeface="Calibri"/>
                          <a:cs typeface="Calibri"/>
                          <a:sym typeface="Calibri"/>
                        </a:rPr>
                        <a:t> 1.649827e+06</a:t>
                      </a:r>
                      <a:endParaRPr sz="1200">
                        <a:latin typeface="Calibri"/>
                        <a:ea typeface="Calibri"/>
                        <a:cs typeface="Calibri"/>
                        <a:sym typeface="Calibri"/>
                      </a:endParaRPr>
                    </a:p>
                  </a:txBody>
                  <a:tcPr marT="91425" marB="91425" marR="68575" marL="68575">
                    <a:lnL cap="flat" cmpd="sng" w="38100">
                      <a:solidFill>
                        <a:srgbClr val="741B47"/>
                      </a:solidFill>
                      <a:prstDash val="solid"/>
                      <a:round/>
                      <a:headEnd len="sm" w="sm" type="none"/>
                      <a:tailEnd len="sm" w="sm" type="none"/>
                    </a:lnL>
                    <a:lnR cap="flat" cmpd="sng" w="38100">
                      <a:solidFill>
                        <a:srgbClr val="741B47"/>
                      </a:solidFill>
                      <a:prstDash val="solid"/>
                      <a:round/>
                      <a:headEnd len="sm" w="sm" type="none"/>
                      <a:tailEnd len="sm" w="sm" type="none"/>
                    </a:lnR>
                    <a:lnT cap="flat" cmpd="sng" w="38100">
                      <a:solidFill>
                        <a:srgbClr val="741B47"/>
                      </a:solidFill>
                      <a:prstDash val="solid"/>
                      <a:round/>
                      <a:headEnd len="sm" w="sm" type="none"/>
                      <a:tailEnd len="sm" w="sm" type="none"/>
                    </a:lnT>
                    <a:lnB cap="flat" cmpd="sng" w="38100">
                      <a:solidFill>
                        <a:srgbClr val="741B4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Calibri"/>
                          <a:ea typeface="Calibri"/>
                          <a:cs typeface="Calibri"/>
                          <a:sym typeface="Calibri"/>
                        </a:rPr>
                        <a:t> 1.834839e+01</a:t>
                      </a:r>
                      <a:endParaRPr sz="1200">
                        <a:latin typeface="Calibri"/>
                        <a:ea typeface="Calibri"/>
                        <a:cs typeface="Calibri"/>
                        <a:sym typeface="Calibri"/>
                      </a:endParaRPr>
                    </a:p>
                  </a:txBody>
                  <a:tcPr marT="91425" marB="91425" marR="68575" marL="68575">
                    <a:lnL cap="flat" cmpd="sng" w="38100">
                      <a:solidFill>
                        <a:srgbClr val="741B47"/>
                      </a:solidFill>
                      <a:prstDash val="solid"/>
                      <a:round/>
                      <a:headEnd len="sm" w="sm" type="none"/>
                      <a:tailEnd len="sm" w="sm" type="none"/>
                    </a:lnL>
                    <a:lnR cap="flat" cmpd="sng" w="38100">
                      <a:solidFill>
                        <a:srgbClr val="741B47"/>
                      </a:solidFill>
                      <a:prstDash val="solid"/>
                      <a:round/>
                      <a:headEnd len="sm" w="sm" type="none"/>
                      <a:tailEnd len="sm" w="sm" type="none"/>
                    </a:lnR>
                    <a:lnT cap="flat" cmpd="sng" w="38100">
                      <a:solidFill>
                        <a:srgbClr val="741B47"/>
                      </a:solidFill>
                      <a:prstDash val="solid"/>
                      <a:round/>
                      <a:headEnd len="sm" w="sm" type="none"/>
                      <a:tailEnd len="sm" w="sm" type="none"/>
                    </a:lnT>
                    <a:lnB cap="flat" cmpd="sng" w="38100">
                      <a:solidFill>
                        <a:srgbClr val="741B4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Calibri"/>
                          <a:ea typeface="Calibri"/>
                          <a:cs typeface="Calibri"/>
                          <a:sym typeface="Calibri"/>
                        </a:rPr>
                        <a:t> NaN</a:t>
                      </a:r>
                      <a:endParaRPr sz="1200">
                        <a:latin typeface="Calibri"/>
                        <a:ea typeface="Calibri"/>
                        <a:cs typeface="Calibri"/>
                        <a:sym typeface="Calibri"/>
                      </a:endParaRPr>
                    </a:p>
                  </a:txBody>
                  <a:tcPr marT="91425" marB="91425" marR="68575" marL="68575">
                    <a:lnL cap="flat" cmpd="sng" w="38100">
                      <a:solidFill>
                        <a:srgbClr val="741B47"/>
                      </a:solidFill>
                      <a:prstDash val="solid"/>
                      <a:round/>
                      <a:headEnd len="sm" w="sm" type="none"/>
                      <a:tailEnd len="sm" w="sm" type="none"/>
                    </a:lnL>
                    <a:lnR cap="flat" cmpd="sng" w="38100">
                      <a:solidFill>
                        <a:srgbClr val="741B47"/>
                      </a:solidFill>
                      <a:prstDash val="solid"/>
                      <a:round/>
                      <a:headEnd len="sm" w="sm" type="none"/>
                      <a:tailEnd len="sm" w="sm" type="none"/>
                    </a:lnR>
                    <a:lnT cap="flat" cmpd="sng" w="38100">
                      <a:solidFill>
                        <a:srgbClr val="741B47"/>
                      </a:solidFill>
                      <a:prstDash val="solid"/>
                      <a:round/>
                      <a:headEnd len="sm" w="sm" type="none"/>
                      <a:tailEnd len="sm" w="sm" type="none"/>
                    </a:lnT>
                    <a:lnB cap="flat" cmpd="sng" w="38100">
                      <a:solidFill>
                        <a:srgbClr val="741B47"/>
                      </a:solidFill>
                      <a:prstDash val="solid"/>
                      <a:round/>
                      <a:headEnd len="sm" w="sm" type="none"/>
                      <a:tailEnd len="sm" w="sm" type="none"/>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4"/>
          <p:cNvSpPr txBox="1"/>
          <p:nvPr>
            <p:ph type="title"/>
          </p:nvPr>
        </p:nvSpPr>
        <p:spPr>
          <a:xfrm>
            <a:off x="134475" y="163725"/>
            <a:ext cx="5352000" cy="585600"/>
          </a:xfrm>
          <a:prstGeom prst="rect">
            <a:avLst/>
          </a:prstGeom>
        </p:spPr>
        <p:txBody>
          <a:bodyPr anchorCtr="0" anchor="b" bIns="0" lIns="0" spcFirstLastPara="1" rIns="0" wrap="square" tIns="45700">
            <a:normAutofit/>
          </a:bodyPr>
          <a:lstStyle/>
          <a:p>
            <a:pPr indent="0" lvl="0" marL="0" rtl="0" algn="l">
              <a:spcBef>
                <a:spcPts val="0"/>
              </a:spcBef>
              <a:spcAft>
                <a:spcPts val="0"/>
              </a:spcAft>
              <a:buNone/>
            </a:pPr>
            <a:r>
              <a:rPr lang="en"/>
              <a:t>Random Hyperparameter Values</a:t>
            </a:r>
            <a:endParaRPr/>
          </a:p>
        </p:txBody>
      </p:sp>
      <p:pic>
        <p:nvPicPr>
          <p:cNvPr id="274" name="Google Shape;274;p34"/>
          <p:cNvPicPr preferRelativeResize="0"/>
          <p:nvPr/>
        </p:nvPicPr>
        <p:blipFill rotWithShape="1">
          <a:blip r:embed="rId3">
            <a:alphaModFix/>
          </a:blip>
          <a:srcRect b="0" l="635" r="0" t="8975"/>
          <a:stretch/>
        </p:blipFill>
        <p:spPr>
          <a:xfrm>
            <a:off x="29075" y="1668475"/>
            <a:ext cx="9085874" cy="3483151"/>
          </a:xfrm>
          <a:prstGeom prst="rect">
            <a:avLst/>
          </a:prstGeom>
          <a:noFill/>
          <a:ln>
            <a:noFill/>
          </a:ln>
        </p:spPr>
      </p:pic>
      <p:sp>
        <p:nvSpPr>
          <p:cNvPr id="275" name="Google Shape;275;p34"/>
          <p:cNvSpPr txBox="1"/>
          <p:nvPr/>
        </p:nvSpPr>
        <p:spPr>
          <a:xfrm>
            <a:off x="2103725" y="1123575"/>
            <a:ext cx="6885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graphicFrame>
        <p:nvGraphicFramePr>
          <p:cNvPr id="276" name="Google Shape;276;p34"/>
          <p:cNvGraphicFramePr/>
          <p:nvPr/>
        </p:nvGraphicFramePr>
        <p:xfrm>
          <a:off x="134475" y="816500"/>
          <a:ext cx="3000000" cy="3000000"/>
        </p:xfrm>
        <a:graphic>
          <a:graphicData uri="http://schemas.openxmlformats.org/drawingml/2006/table">
            <a:tbl>
              <a:tblPr>
                <a:noFill/>
                <a:tableStyleId>{17CCA954-BAEA-430F-BB87-74F1F60504A2}</a:tableStyleId>
              </a:tblPr>
              <a:tblGrid>
                <a:gridCol w="1176925"/>
                <a:gridCol w="1150525"/>
                <a:gridCol w="1085075"/>
                <a:gridCol w="1216550"/>
                <a:gridCol w="1309325"/>
                <a:gridCol w="1216550"/>
                <a:gridCol w="1216550"/>
                <a:gridCol w="515500"/>
              </a:tblGrid>
              <a:tr h="330975">
                <a:tc>
                  <a:txBody>
                    <a:bodyPr/>
                    <a:lstStyle/>
                    <a:p>
                      <a:pPr indent="0" lvl="0" marL="0" rtl="0" algn="l">
                        <a:lnSpc>
                          <a:spcPct val="115000"/>
                        </a:lnSpc>
                        <a:spcBef>
                          <a:spcPts val="0"/>
                        </a:spcBef>
                        <a:spcAft>
                          <a:spcPts val="0"/>
                        </a:spcAft>
                        <a:buNone/>
                      </a:pPr>
                      <a:r>
                        <a:rPr b="1" lang="en" sz="1200">
                          <a:latin typeface="Calibri"/>
                          <a:ea typeface="Calibri"/>
                          <a:cs typeface="Calibri"/>
                          <a:sym typeface="Calibri"/>
                        </a:rPr>
                        <a:t>Portfolio</a:t>
                      </a:r>
                      <a:r>
                        <a:rPr b="1" lang="en" sz="1200">
                          <a:latin typeface="Calibri"/>
                          <a:ea typeface="Calibri"/>
                          <a:cs typeface="Calibri"/>
                          <a:sym typeface="Calibri"/>
                        </a:rPr>
                        <a:t> Values</a:t>
                      </a:r>
                      <a:endParaRPr b="1" sz="1200">
                        <a:latin typeface="Calibri"/>
                        <a:ea typeface="Calibri"/>
                        <a:cs typeface="Calibri"/>
                        <a:sym typeface="Calibri"/>
                      </a:endParaRPr>
                    </a:p>
                  </a:txBody>
                  <a:tcPr marT="91425" marB="91425" marR="68575" marL="68575">
                    <a:lnL cap="flat" cmpd="sng" w="38100">
                      <a:solidFill>
                        <a:srgbClr val="741B47"/>
                      </a:solidFill>
                      <a:prstDash val="solid"/>
                      <a:round/>
                      <a:headEnd len="sm" w="sm" type="none"/>
                      <a:tailEnd len="sm" w="sm" type="none"/>
                    </a:lnL>
                    <a:lnR cap="flat" cmpd="sng" w="38100">
                      <a:solidFill>
                        <a:srgbClr val="741B47"/>
                      </a:solidFill>
                      <a:prstDash val="solid"/>
                      <a:round/>
                      <a:headEnd len="sm" w="sm" type="none"/>
                      <a:tailEnd len="sm" w="sm" type="none"/>
                    </a:lnR>
                    <a:lnT cap="flat" cmpd="sng" w="38100">
                      <a:solidFill>
                        <a:srgbClr val="741B47"/>
                      </a:solidFill>
                      <a:prstDash val="solid"/>
                      <a:round/>
                      <a:headEnd len="sm" w="sm" type="none"/>
                      <a:tailEnd len="sm" w="sm" type="none"/>
                    </a:lnT>
                    <a:lnB cap="flat" cmpd="sng" w="38100">
                      <a:solidFill>
                        <a:srgbClr val="741B4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00">
                          <a:latin typeface="Calibri"/>
                          <a:ea typeface="Calibri"/>
                          <a:cs typeface="Calibri"/>
                          <a:sym typeface="Calibri"/>
                        </a:rPr>
                        <a:t>A2C</a:t>
                      </a:r>
                      <a:endParaRPr b="1" sz="1200">
                        <a:latin typeface="Calibri"/>
                        <a:ea typeface="Calibri"/>
                        <a:cs typeface="Calibri"/>
                        <a:sym typeface="Calibri"/>
                      </a:endParaRPr>
                    </a:p>
                  </a:txBody>
                  <a:tcPr marT="91425" marB="91425" marR="68575" marL="68575">
                    <a:lnL cap="flat" cmpd="sng" w="38100">
                      <a:solidFill>
                        <a:srgbClr val="741B47"/>
                      </a:solidFill>
                      <a:prstDash val="solid"/>
                      <a:round/>
                      <a:headEnd len="sm" w="sm" type="none"/>
                      <a:tailEnd len="sm" w="sm" type="none"/>
                    </a:lnL>
                    <a:lnR cap="flat" cmpd="sng" w="38100">
                      <a:solidFill>
                        <a:srgbClr val="741B47"/>
                      </a:solidFill>
                      <a:prstDash val="solid"/>
                      <a:round/>
                      <a:headEnd len="sm" w="sm" type="none"/>
                      <a:tailEnd len="sm" w="sm" type="none"/>
                    </a:lnR>
                    <a:lnT cap="flat" cmpd="sng" w="38100">
                      <a:solidFill>
                        <a:srgbClr val="741B47"/>
                      </a:solidFill>
                      <a:prstDash val="solid"/>
                      <a:round/>
                      <a:headEnd len="sm" w="sm" type="none"/>
                      <a:tailEnd len="sm" w="sm" type="none"/>
                    </a:lnT>
                    <a:lnB cap="flat" cmpd="sng" w="38100">
                      <a:solidFill>
                        <a:srgbClr val="741B4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00">
                          <a:latin typeface="Calibri"/>
                          <a:ea typeface="Calibri"/>
                          <a:cs typeface="Calibri"/>
                          <a:sym typeface="Calibri"/>
                        </a:rPr>
                        <a:t>DDPG</a:t>
                      </a:r>
                      <a:endParaRPr b="1" sz="1200">
                        <a:latin typeface="Calibri"/>
                        <a:ea typeface="Calibri"/>
                        <a:cs typeface="Calibri"/>
                        <a:sym typeface="Calibri"/>
                      </a:endParaRPr>
                    </a:p>
                  </a:txBody>
                  <a:tcPr marT="91425" marB="91425" marR="68575" marL="68575">
                    <a:lnL cap="flat" cmpd="sng" w="38100">
                      <a:solidFill>
                        <a:srgbClr val="741B47"/>
                      </a:solidFill>
                      <a:prstDash val="solid"/>
                      <a:round/>
                      <a:headEnd len="sm" w="sm" type="none"/>
                      <a:tailEnd len="sm" w="sm" type="none"/>
                    </a:lnL>
                    <a:lnR cap="flat" cmpd="sng" w="38100">
                      <a:solidFill>
                        <a:srgbClr val="741B47"/>
                      </a:solidFill>
                      <a:prstDash val="solid"/>
                      <a:round/>
                      <a:headEnd len="sm" w="sm" type="none"/>
                      <a:tailEnd len="sm" w="sm" type="none"/>
                    </a:lnR>
                    <a:lnT cap="flat" cmpd="sng" w="38100">
                      <a:solidFill>
                        <a:srgbClr val="741B47"/>
                      </a:solidFill>
                      <a:prstDash val="solid"/>
                      <a:round/>
                      <a:headEnd len="sm" w="sm" type="none"/>
                      <a:tailEnd len="sm" w="sm" type="none"/>
                    </a:lnT>
                    <a:lnB cap="flat" cmpd="sng" w="38100">
                      <a:solidFill>
                        <a:srgbClr val="741B4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00">
                          <a:latin typeface="Calibri"/>
                          <a:ea typeface="Calibri"/>
                          <a:cs typeface="Calibri"/>
                          <a:sym typeface="Calibri"/>
                        </a:rPr>
                        <a:t> PPO</a:t>
                      </a:r>
                      <a:endParaRPr b="1" sz="1200">
                        <a:latin typeface="Calibri"/>
                        <a:ea typeface="Calibri"/>
                        <a:cs typeface="Calibri"/>
                        <a:sym typeface="Calibri"/>
                      </a:endParaRPr>
                    </a:p>
                  </a:txBody>
                  <a:tcPr marT="91425" marB="91425" marR="68575" marL="68575">
                    <a:lnL cap="flat" cmpd="sng" w="38100">
                      <a:solidFill>
                        <a:srgbClr val="741B47"/>
                      </a:solidFill>
                      <a:prstDash val="solid"/>
                      <a:round/>
                      <a:headEnd len="sm" w="sm" type="none"/>
                      <a:tailEnd len="sm" w="sm" type="none"/>
                    </a:lnL>
                    <a:lnR cap="flat" cmpd="sng" w="38100">
                      <a:solidFill>
                        <a:srgbClr val="741B47"/>
                      </a:solidFill>
                      <a:prstDash val="solid"/>
                      <a:round/>
                      <a:headEnd len="sm" w="sm" type="none"/>
                      <a:tailEnd len="sm" w="sm" type="none"/>
                    </a:lnR>
                    <a:lnT cap="flat" cmpd="sng" w="38100">
                      <a:solidFill>
                        <a:srgbClr val="741B47"/>
                      </a:solidFill>
                      <a:prstDash val="solid"/>
                      <a:round/>
                      <a:headEnd len="sm" w="sm" type="none"/>
                      <a:tailEnd len="sm" w="sm" type="none"/>
                    </a:lnT>
                    <a:lnB cap="flat" cmpd="sng" w="38100">
                      <a:solidFill>
                        <a:srgbClr val="741B4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00">
                          <a:latin typeface="Calibri"/>
                          <a:ea typeface="Calibri"/>
                          <a:cs typeface="Calibri"/>
                          <a:sym typeface="Calibri"/>
                        </a:rPr>
                        <a:t>TD3</a:t>
                      </a:r>
                      <a:endParaRPr b="1" sz="1200">
                        <a:latin typeface="Calibri"/>
                        <a:ea typeface="Calibri"/>
                        <a:cs typeface="Calibri"/>
                        <a:sym typeface="Calibri"/>
                      </a:endParaRPr>
                    </a:p>
                  </a:txBody>
                  <a:tcPr marT="91425" marB="91425" marR="68575" marL="68575">
                    <a:lnL cap="flat" cmpd="sng" w="38100">
                      <a:solidFill>
                        <a:srgbClr val="741B47"/>
                      </a:solidFill>
                      <a:prstDash val="solid"/>
                      <a:round/>
                      <a:headEnd len="sm" w="sm" type="none"/>
                      <a:tailEnd len="sm" w="sm" type="none"/>
                    </a:lnL>
                    <a:lnR cap="flat" cmpd="sng" w="38100">
                      <a:solidFill>
                        <a:srgbClr val="741B47"/>
                      </a:solidFill>
                      <a:prstDash val="solid"/>
                      <a:round/>
                      <a:headEnd len="sm" w="sm" type="none"/>
                      <a:tailEnd len="sm" w="sm" type="none"/>
                    </a:lnR>
                    <a:lnT cap="flat" cmpd="sng" w="38100">
                      <a:solidFill>
                        <a:srgbClr val="741B47"/>
                      </a:solidFill>
                      <a:prstDash val="solid"/>
                      <a:round/>
                      <a:headEnd len="sm" w="sm" type="none"/>
                      <a:tailEnd len="sm" w="sm" type="none"/>
                    </a:lnT>
                    <a:lnB cap="flat" cmpd="sng" w="38100">
                      <a:solidFill>
                        <a:srgbClr val="741B4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00">
                          <a:latin typeface="Calibri"/>
                          <a:ea typeface="Calibri"/>
                          <a:cs typeface="Calibri"/>
                          <a:sym typeface="Calibri"/>
                        </a:rPr>
                        <a:t>SAC</a:t>
                      </a:r>
                      <a:endParaRPr b="1" sz="1200">
                        <a:latin typeface="Calibri"/>
                        <a:ea typeface="Calibri"/>
                        <a:cs typeface="Calibri"/>
                        <a:sym typeface="Calibri"/>
                      </a:endParaRPr>
                    </a:p>
                  </a:txBody>
                  <a:tcPr marT="91425" marB="91425" marR="68575" marL="68575">
                    <a:lnL cap="flat" cmpd="sng" w="38100">
                      <a:solidFill>
                        <a:srgbClr val="741B47"/>
                      </a:solidFill>
                      <a:prstDash val="solid"/>
                      <a:round/>
                      <a:headEnd len="sm" w="sm" type="none"/>
                      <a:tailEnd len="sm" w="sm" type="none"/>
                    </a:lnL>
                    <a:lnR cap="flat" cmpd="sng" w="38100">
                      <a:solidFill>
                        <a:srgbClr val="741B47"/>
                      </a:solidFill>
                      <a:prstDash val="solid"/>
                      <a:round/>
                      <a:headEnd len="sm" w="sm" type="none"/>
                      <a:tailEnd len="sm" w="sm" type="none"/>
                    </a:lnR>
                    <a:lnT cap="flat" cmpd="sng" w="38100">
                      <a:solidFill>
                        <a:srgbClr val="741B47"/>
                      </a:solidFill>
                      <a:prstDash val="solid"/>
                      <a:round/>
                      <a:headEnd len="sm" w="sm" type="none"/>
                      <a:tailEnd len="sm" w="sm" type="none"/>
                    </a:lnT>
                    <a:lnB cap="flat" cmpd="sng" w="38100">
                      <a:solidFill>
                        <a:srgbClr val="741B4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00">
                          <a:latin typeface="Calibri"/>
                          <a:ea typeface="Calibri"/>
                          <a:cs typeface="Calibri"/>
                          <a:sym typeface="Calibri"/>
                        </a:rPr>
                        <a:t>Mean Var</a:t>
                      </a:r>
                      <a:endParaRPr b="1" sz="1200">
                        <a:latin typeface="Calibri"/>
                        <a:ea typeface="Calibri"/>
                        <a:cs typeface="Calibri"/>
                        <a:sym typeface="Calibri"/>
                      </a:endParaRPr>
                    </a:p>
                  </a:txBody>
                  <a:tcPr marT="91425" marB="91425" marR="68575" marL="68575">
                    <a:lnL cap="flat" cmpd="sng" w="38100">
                      <a:solidFill>
                        <a:srgbClr val="741B47"/>
                      </a:solidFill>
                      <a:prstDash val="solid"/>
                      <a:round/>
                      <a:headEnd len="sm" w="sm" type="none"/>
                      <a:tailEnd len="sm" w="sm" type="none"/>
                    </a:lnL>
                    <a:lnR cap="flat" cmpd="sng" w="38100">
                      <a:solidFill>
                        <a:srgbClr val="741B47"/>
                      </a:solidFill>
                      <a:prstDash val="solid"/>
                      <a:round/>
                      <a:headEnd len="sm" w="sm" type="none"/>
                      <a:tailEnd len="sm" w="sm" type="none"/>
                    </a:lnR>
                    <a:lnT cap="flat" cmpd="sng" w="38100">
                      <a:solidFill>
                        <a:srgbClr val="741B47"/>
                      </a:solidFill>
                      <a:prstDash val="solid"/>
                      <a:round/>
                      <a:headEnd len="sm" w="sm" type="none"/>
                      <a:tailEnd len="sm" w="sm" type="none"/>
                    </a:lnT>
                    <a:lnB cap="flat" cmpd="sng" w="38100">
                      <a:solidFill>
                        <a:srgbClr val="741B4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00">
                          <a:latin typeface="Calibri"/>
                          <a:ea typeface="Calibri"/>
                          <a:cs typeface="Calibri"/>
                          <a:sym typeface="Calibri"/>
                        </a:rPr>
                        <a:t>DJIA</a:t>
                      </a:r>
                      <a:endParaRPr b="1" sz="1200">
                        <a:latin typeface="Calibri"/>
                        <a:ea typeface="Calibri"/>
                        <a:cs typeface="Calibri"/>
                        <a:sym typeface="Calibri"/>
                      </a:endParaRPr>
                    </a:p>
                  </a:txBody>
                  <a:tcPr marT="91425" marB="91425" marR="68575" marL="68575">
                    <a:lnL cap="flat" cmpd="sng" w="38100">
                      <a:solidFill>
                        <a:srgbClr val="741B47"/>
                      </a:solidFill>
                      <a:prstDash val="solid"/>
                      <a:round/>
                      <a:headEnd len="sm" w="sm" type="none"/>
                      <a:tailEnd len="sm" w="sm" type="none"/>
                    </a:lnL>
                    <a:lnR cap="flat" cmpd="sng" w="38100">
                      <a:solidFill>
                        <a:srgbClr val="741B47"/>
                      </a:solidFill>
                      <a:prstDash val="solid"/>
                      <a:round/>
                      <a:headEnd len="sm" w="sm" type="none"/>
                      <a:tailEnd len="sm" w="sm" type="none"/>
                    </a:lnR>
                    <a:lnT cap="flat" cmpd="sng" w="38100">
                      <a:solidFill>
                        <a:srgbClr val="741B47"/>
                      </a:solidFill>
                      <a:prstDash val="solid"/>
                      <a:round/>
                      <a:headEnd len="sm" w="sm" type="none"/>
                      <a:tailEnd len="sm" w="sm" type="none"/>
                    </a:lnT>
                    <a:lnB cap="flat" cmpd="sng" w="38100">
                      <a:solidFill>
                        <a:srgbClr val="741B47"/>
                      </a:solidFill>
                      <a:prstDash val="solid"/>
                      <a:round/>
                      <a:headEnd len="sm" w="sm" type="none"/>
                      <a:tailEnd len="sm" w="sm" type="none"/>
                    </a:lnB>
                  </a:tcPr>
                </a:tc>
              </a:tr>
              <a:tr h="361950">
                <a:tc>
                  <a:txBody>
                    <a:bodyPr/>
                    <a:lstStyle/>
                    <a:p>
                      <a:pPr indent="0" lvl="0" marL="0" rtl="0" algn="l">
                        <a:lnSpc>
                          <a:spcPct val="115000"/>
                        </a:lnSpc>
                        <a:spcBef>
                          <a:spcPts val="0"/>
                        </a:spcBef>
                        <a:spcAft>
                          <a:spcPts val="0"/>
                        </a:spcAft>
                        <a:buNone/>
                      </a:pPr>
                      <a:r>
                        <a:rPr lang="en" sz="1200">
                          <a:latin typeface="Calibri"/>
                          <a:ea typeface="Calibri"/>
                          <a:cs typeface="Calibri"/>
                          <a:sym typeface="Calibri"/>
                        </a:rPr>
                        <a:t>Case2</a:t>
                      </a:r>
                      <a:endParaRPr sz="1200">
                        <a:latin typeface="Calibri"/>
                        <a:ea typeface="Calibri"/>
                        <a:cs typeface="Calibri"/>
                        <a:sym typeface="Calibri"/>
                      </a:endParaRPr>
                    </a:p>
                  </a:txBody>
                  <a:tcPr marT="91425" marB="91425" marR="68575" marL="68575">
                    <a:lnL cap="flat" cmpd="sng" w="38100">
                      <a:solidFill>
                        <a:srgbClr val="741B47"/>
                      </a:solidFill>
                      <a:prstDash val="solid"/>
                      <a:round/>
                      <a:headEnd len="sm" w="sm" type="none"/>
                      <a:tailEnd len="sm" w="sm" type="none"/>
                    </a:lnL>
                    <a:lnR cap="flat" cmpd="sng" w="38100">
                      <a:solidFill>
                        <a:srgbClr val="741B47"/>
                      </a:solidFill>
                      <a:prstDash val="solid"/>
                      <a:round/>
                      <a:headEnd len="sm" w="sm" type="none"/>
                      <a:tailEnd len="sm" w="sm" type="none"/>
                    </a:lnR>
                    <a:lnT cap="flat" cmpd="sng" w="38100">
                      <a:solidFill>
                        <a:srgbClr val="741B47"/>
                      </a:solidFill>
                      <a:prstDash val="solid"/>
                      <a:round/>
                      <a:headEnd len="sm" w="sm" type="none"/>
                      <a:tailEnd len="sm" w="sm" type="none"/>
                    </a:lnT>
                    <a:lnB cap="flat" cmpd="sng" w="38100">
                      <a:solidFill>
                        <a:srgbClr val="741B4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Calibri"/>
                          <a:ea typeface="Calibri"/>
                          <a:cs typeface="Calibri"/>
                          <a:sym typeface="Calibri"/>
                        </a:rPr>
                        <a:t>1.493263e+06</a:t>
                      </a:r>
                      <a:endParaRPr sz="1200">
                        <a:latin typeface="Calibri"/>
                        <a:ea typeface="Calibri"/>
                        <a:cs typeface="Calibri"/>
                        <a:sym typeface="Calibri"/>
                      </a:endParaRPr>
                    </a:p>
                  </a:txBody>
                  <a:tcPr marT="91425" marB="91425" marR="68575" marL="68575">
                    <a:lnL cap="flat" cmpd="sng" w="38100">
                      <a:solidFill>
                        <a:srgbClr val="741B47"/>
                      </a:solidFill>
                      <a:prstDash val="solid"/>
                      <a:round/>
                      <a:headEnd len="sm" w="sm" type="none"/>
                      <a:tailEnd len="sm" w="sm" type="none"/>
                    </a:lnL>
                    <a:lnR cap="flat" cmpd="sng" w="38100">
                      <a:solidFill>
                        <a:srgbClr val="741B47"/>
                      </a:solidFill>
                      <a:prstDash val="solid"/>
                      <a:round/>
                      <a:headEnd len="sm" w="sm" type="none"/>
                      <a:tailEnd len="sm" w="sm" type="none"/>
                    </a:lnR>
                    <a:lnT cap="flat" cmpd="sng" w="38100">
                      <a:solidFill>
                        <a:srgbClr val="741B47"/>
                      </a:solidFill>
                      <a:prstDash val="solid"/>
                      <a:round/>
                      <a:headEnd len="sm" w="sm" type="none"/>
                      <a:tailEnd len="sm" w="sm" type="none"/>
                    </a:lnT>
                    <a:lnB cap="flat" cmpd="sng" w="38100">
                      <a:solidFill>
                        <a:srgbClr val="741B4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Calibri"/>
                          <a:ea typeface="Calibri"/>
                          <a:cs typeface="Calibri"/>
                          <a:sym typeface="Calibri"/>
                        </a:rPr>
                        <a:t>1.389026 e+06</a:t>
                      </a:r>
                      <a:endParaRPr sz="1200">
                        <a:latin typeface="Calibri"/>
                        <a:ea typeface="Calibri"/>
                        <a:cs typeface="Calibri"/>
                        <a:sym typeface="Calibri"/>
                      </a:endParaRPr>
                    </a:p>
                  </a:txBody>
                  <a:tcPr marT="91425" marB="91425" marR="68575" marL="68575">
                    <a:lnL cap="flat" cmpd="sng" w="38100">
                      <a:solidFill>
                        <a:srgbClr val="741B47"/>
                      </a:solidFill>
                      <a:prstDash val="solid"/>
                      <a:round/>
                      <a:headEnd len="sm" w="sm" type="none"/>
                      <a:tailEnd len="sm" w="sm" type="none"/>
                    </a:lnL>
                    <a:lnR cap="flat" cmpd="sng" w="38100">
                      <a:solidFill>
                        <a:srgbClr val="741B47"/>
                      </a:solidFill>
                      <a:prstDash val="solid"/>
                      <a:round/>
                      <a:headEnd len="sm" w="sm" type="none"/>
                      <a:tailEnd len="sm" w="sm" type="none"/>
                    </a:lnR>
                    <a:lnT cap="flat" cmpd="sng" w="38100">
                      <a:solidFill>
                        <a:srgbClr val="741B47"/>
                      </a:solidFill>
                      <a:prstDash val="solid"/>
                      <a:round/>
                      <a:headEnd len="sm" w="sm" type="none"/>
                      <a:tailEnd len="sm" w="sm" type="none"/>
                    </a:lnT>
                    <a:lnB cap="flat" cmpd="sng" w="38100">
                      <a:solidFill>
                        <a:srgbClr val="741B4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Calibri"/>
                          <a:ea typeface="Calibri"/>
                          <a:cs typeface="Calibri"/>
                          <a:sym typeface="Calibri"/>
                        </a:rPr>
                        <a:t>1.545319e+06</a:t>
                      </a:r>
                      <a:endParaRPr sz="1200">
                        <a:latin typeface="Calibri"/>
                        <a:ea typeface="Calibri"/>
                        <a:cs typeface="Calibri"/>
                        <a:sym typeface="Calibri"/>
                      </a:endParaRPr>
                    </a:p>
                  </a:txBody>
                  <a:tcPr marT="91425" marB="91425" marR="68575" marL="68575">
                    <a:lnL cap="flat" cmpd="sng" w="38100">
                      <a:solidFill>
                        <a:srgbClr val="741B47"/>
                      </a:solidFill>
                      <a:prstDash val="solid"/>
                      <a:round/>
                      <a:headEnd len="sm" w="sm" type="none"/>
                      <a:tailEnd len="sm" w="sm" type="none"/>
                    </a:lnL>
                    <a:lnR cap="flat" cmpd="sng" w="38100">
                      <a:solidFill>
                        <a:srgbClr val="741B47"/>
                      </a:solidFill>
                      <a:prstDash val="solid"/>
                      <a:round/>
                      <a:headEnd len="sm" w="sm" type="none"/>
                      <a:tailEnd len="sm" w="sm" type="none"/>
                    </a:lnR>
                    <a:lnT cap="flat" cmpd="sng" w="38100">
                      <a:solidFill>
                        <a:srgbClr val="741B47"/>
                      </a:solidFill>
                      <a:prstDash val="solid"/>
                      <a:round/>
                      <a:headEnd len="sm" w="sm" type="none"/>
                      <a:tailEnd len="sm" w="sm" type="none"/>
                    </a:lnT>
                    <a:lnB cap="flat" cmpd="sng" w="38100">
                      <a:solidFill>
                        <a:srgbClr val="741B4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Calibri"/>
                          <a:ea typeface="Calibri"/>
                          <a:cs typeface="Calibri"/>
                          <a:sym typeface="Calibri"/>
                        </a:rPr>
                        <a:t>1.497823e+06</a:t>
                      </a:r>
                      <a:endParaRPr sz="1200">
                        <a:latin typeface="Calibri"/>
                        <a:ea typeface="Calibri"/>
                        <a:cs typeface="Calibri"/>
                        <a:sym typeface="Calibri"/>
                      </a:endParaRPr>
                    </a:p>
                  </a:txBody>
                  <a:tcPr marT="91425" marB="91425" marR="68575" marL="68575">
                    <a:lnL cap="flat" cmpd="sng" w="38100">
                      <a:solidFill>
                        <a:srgbClr val="741B47"/>
                      </a:solidFill>
                      <a:prstDash val="solid"/>
                      <a:round/>
                      <a:headEnd len="sm" w="sm" type="none"/>
                      <a:tailEnd len="sm" w="sm" type="none"/>
                    </a:lnL>
                    <a:lnR cap="flat" cmpd="sng" w="38100">
                      <a:solidFill>
                        <a:srgbClr val="741B47"/>
                      </a:solidFill>
                      <a:prstDash val="solid"/>
                      <a:round/>
                      <a:headEnd len="sm" w="sm" type="none"/>
                      <a:tailEnd len="sm" w="sm" type="none"/>
                    </a:lnR>
                    <a:lnT cap="flat" cmpd="sng" w="38100">
                      <a:solidFill>
                        <a:srgbClr val="741B47"/>
                      </a:solidFill>
                      <a:prstDash val="solid"/>
                      <a:round/>
                      <a:headEnd len="sm" w="sm" type="none"/>
                      <a:tailEnd len="sm" w="sm" type="none"/>
                    </a:lnT>
                    <a:lnB cap="flat" cmpd="sng" w="38100">
                      <a:solidFill>
                        <a:srgbClr val="741B4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Calibri"/>
                          <a:ea typeface="Calibri"/>
                          <a:cs typeface="Calibri"/>
                          <a:sym typeface="Calibri"/>
                        </a:rPr>
                        <a:t>1.350727e+06</a:t>
                      </a:r>
                      <a:endParaRPr sz="1200">
                        <a:latin typeface="Calibri"/>
                        <a:ea typeface="Calibri"/>
                        <a:cs typeface="Calibri"/>
                        <a:sym typeface="Calibri"/>
                      </a:endParaRPr>
                    </a:p>
                  </a:txBody>
                  <a:tcPr marT="91425" marB="91425" marR="68575" marL="68575">
                    <a:lnL cap="flat" cmpd="sng" w="38100">
                      <a:solidFill>
                        <a:srgbClr val="741B47"/>
                      </a:solidFill>
                      <a:prstDash val="solid"/>
                      <a:round/>
                      <a:headEnd len="sm" w="sm" type="none"/>
                      <a:tailEnd len="sm" w="sm" type="none"/>
                    </a:lnL>
                    <a:lnR cap="flat" cmpd="sng" w="38100">
                      <a:solidFill>
                        <a:srgbClr val="741B47"/>
                      </a:solidFill>
                      <a:prstDash val="solid"/>
                      <a:round/>
                      <a:headEnd len="sm" w="sm" type="none"/>
                      <a:tailEnd len="sm" w="sm" type="none"/>
                    </a:lnR>
                    <a:lnT cap="flat" cmpd="sng" w="38100">
                      <a:solidFill>
                        <a:srgbClr val="741B47"/>
                      </a:solidFill>
                      <a:prstDash val="solid"/>
                      <a:round/>
                      <a:headEnd len="sm" w="sm" type="none"/>
                      <a:tailEnd len="sm" w="sm" type="none"/>
                    </a:lnT>
                    <a:lnB cap="flat" cmpd="sng" w="38100">
                      <a:solidFill>
                        <a:srgbClr val="741B4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Calibri"/>
                          <a:ea typeface="Calibri"/>
                          <a:cs typeface="Calibri"/>
                          <a:sym typeface="Calibri"/>
                        </a:rPr>
                        <a:t>1.834851e+06</a:t>
                      </a:r>
                      <a:endParaRPr sz="1200">
                        <a:latin typeface="Calibri"/>
                        <a:ea typeface="Calibri"/>
                        <a:cs typeface="Calibri"/>
                        <a:sym typeface="Calibri"/>
                      </a:endParaRPr>
                    </a:p>
                  </a:txBody>
                  <a:tcPr marT="91425" marB="91425" marR="68575" marL="68575">
                    <a:lnL cap="flat" cmpd="sng" w="38100">
                      <a:solidFill>
                        <a:srgbClr val="741B47"/>
                      </a:solidFill>
                      <a:prstDash val="solid"/>
                      <a:round/>
                      <a:headEnd len="sm" w="sm" type="none"/>
                      <a:tailEnd len="sm" w="sm" type="none"/>
                    </a:lnL>
                    <a:lnR cap="flat" cmpd="sng" w="38100">
                      <a:solidFill>
                        <a:srgbClr val="741B47"/>
                      </a:solidFill>
                      <a:prstDash val="solid"/>
                      <a:round/>
                      <a:headEnd len="sm" w="sm" type="none"/>
                      <a:tailEnd len="sm" w="sm" type="none"/>
                    </a:lnR>
                    <a:lnT cap="flat" cmpd="sng" w="38100">
                      <a:solidFill>
                        <a:srgbClr val="741B47"/>
                      </a:solidFill>
                      <a:prstDash val="solid"/>
                      <a:round/>
                      <a:headEnd len="sm" w="sm" type="none"/>
                      <a:tailEnd len="sm" w="sm" type="none"/>
                    </a:lnT>
                    <a:lnB cap="flat" cmpd="sng" w="38100">
                      <a:solidFill>
                        <a:srgbClr val="741B4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Calibri"/>
                          <a:ea typeface="Calibri"/>
                          <a:cs typeface="Calibri"/>
                          <a:sym typeface="Calibri"/>
                        </a:rPr>
                        <a:t>NaN</a:t>
                      </a:r>
                      <a:endParaRPr sz="1200">
                        <a:latin typeface="Calibri"/>
                        <a:ea typeface="Calibri"/>
                        <a:cs typeface="Calibri"/>
                        <a:sym typeface="Calibri"/>
                      </a:endParaRPr>
                    </a:p>
                  </a:txBody>
                  <a:tcPr marT="91425" marB="91425" marR="68575" marL="68575">
                    <a:lnL cap="flat" cmpd="sng" w="38100">
                      <a:solidFill>
                        <a:srgbClr val="741B47"/>
                      </a:solidFill>
                      <a:prstDash val="solid"/>
                      <a:round/>
                      <a:headEnd len="sm" w="sm" type="none"/>
                      <a:tailEnd len="sm" w="sm" type="none"/>
                    </a:lnL>
                    <a:lnR cap="flat" cmpd="sng" w="38100">
                      <a:solidFill>
                        <a:srgbClr val="741B47"/>
                      </a:solidFill>
                      <a:prstDash val="solid"/>
                      <a:round/>
                      <a:headEnd len="sm" w="sm" type="none"/>
                      <a:tailEnd len="sm" w="sm" type="none"/>
                    </a:lnR>
                    <a:lnT cap="flat" cmpd="sng" w="38100">
                      <a:solidFill>
                        <a:srgbClr val="741B47"/>
                      </a:solidFill>
                      <a:prstDash val="solid"/>
                      <a:round/>
                      <a:headEnd len="sm" w="sm" type="none"/>
                      <a:tailEnd len="sm" w="sm" type="none"/>
                    </a:lnT>
                    <a:lnB cap="flat" cmpd="sng" w="38100">
                      <a:solidFill>
                        <a:srgbClr val="741B47"/>
                      </a:solidFill>
                      <a:prstDash val="solid"/>
                      <a:round/>
                      <a:headEnd len="sm" w="sm" type="none"/>
                      <a:tailEnd len="sm" w="sm" type="none"/>
                    </a:lnB>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5"/>
          <p:cNvSpPr txBox="1"/>
          <p:nvPr>
            <p:ph type="title"/>
          </p:nvPr>
        </p:nvSpPr>
        <p:spPr>
          <a:xfrm>
            <a:off x="152400" y="127850"/>
            <a:ext cx="5166600" cy="585600"/>
          </a:xfrm>
          <a:prstGeom prst="rect">
            <a:avLst/>
          </a:prstGeom>
        </p:spPr>
        <p:txBody>
          <a:bodyPr anchorCtr="0" anchor="b" bIns="0" lIns="0" spcFirstLastPara="1" rIns="0" wrap="square" tIns="45700">
            <a:normAutofit/>
          </a:bodyPr>
          <a:lstStyle/>
          <a:p>
            <a:pPr indent="0" lvl="0" marL="0" rtl="0" algn="l">
              <a:spcBef>
                <a:spcPts val="0"/>
              </a:spcBef>
              <a:spcAft>
                <a:spcPts val="0"/>
              </a:spcAft>
              <a:buNone/>
            </a:pPr>
            <a:r>
              <a:rPr lang="en"/>
              <a:t>Highest Hyperparameter Values</a:t>
            </a:r>
            <a:endParaRPr/>
          </a:p>
        </p:txBody>
      </p:sp>
      <p:pic>
        <p:nvPicPr>
          <p:cNvPr id="282" name="Google Shape;282;p35"/>
          <p:cNvPicPr preferRelativeResize="0"/>
          <p:nvPr/>
        </p:nvPicPr>
        <p:blipFill>
          <a:blip r:embed="rId3">
            <a:alphaModFix/>
          </a:blip>
          <a:stretch>
            <a:fillRect/>
          </a:stretch>
        </p:blipFill>
        <p:spPr>
          <a:xfrm>
            <a:off x="152400" y="1736822"/>
            <a:ext cx="8839199" cy="3406680"/>
          </a:xfrm>
          <a:prstGeom prst="rect">
            <a:avLst/>
          </a:prstGeom>
          <a:noFill/>
          <a:ln>
            <a:noFill/>
          </a:ln>
        </p:spPr>
      </p:pic>
      <p:graphicFrame>
        <p:nvGraphicFramePr>
          <p:cNvPr id="283" name="Google Shape;283;p35"/>
          <p:cNvGraphicFramePr/>
          <p:nvPr/>
        </p:nvGraphicFramePr>
        <p:xfrm>
          <a:off x="221713" y="832738"/>
          <a:ext cx="3000000" cy="3000000"/>
        </p:xfrm>
        <a:graphic>
          <a:graphicData uri="http://schemas.openxmlformats.org/drawingml/2006/table">
            <a:tbl>
              <a:tblPr>
                <a:noFill/>
                <a:tableStyleId>{17CCA954-BAEA-430F-BB87-74F1F60504A2}</a:tableStyleId>
              </a:tblPr>
              <a:tblGrid>
                <a:gridCol w="1243800"/>
                <a:gridCol w="1085425"/>
                <a:gridCol w="1071500"/>
                <a:gridCol w="1131250"/>
                <a:gridCol w="1281875"/>
                <a:gridCol w="1191025"/>
                <a:gridCol w="1191025"/>
                <a:gridCol w="504675"/>
              </a:tblGrid>
              <a:tr h="368950">
                <a:tc>
                  <a:txBody>
                    <a:bodyPr/>
                    <a:lstStyle/>
                    <a:p>
                      <a:pPr indent="0" lvl="0" marL="0" rtl="0" algn="l">
                        <a:lnSpc>
                          <a:spcPct val="115000"/>
                        </a:lnSpc>
                        <a:spcBef>
                          <a:spcPts val="0"/>
                        </a:spcBef>
                        <a:spcAft>
                          <a:spcPts val="0"/>
                        </a:spcAft>
                        <a:buNone/>
                      </a:pPr>
                      <a:r>
                        <a:rPr b="1" lang="en" sz="1200">
                          <a:latin typeface="Calibri"/>
                          <a:ea typeface="Calibri"/>
                          <a:cs typeface="Calibri"/>
                          <a:sym typeface="Calibri"/>
                        </a:rPr>
                        <a:t>Portfolio</a:t>
                      </a:r>
                      <a:r>
                        <a:rPr b="1" lang="en" sz="1200">
                          <a:latin typeface="Calibri"/>
                          <a:ea typeface="Calibri"/>
                          <a:cs typeface="Calibri"/>
                          <a:sym typeface="Calibri"/>
                        </a:rPr>
                        <a:t> Values</a:t>
                      </a:r>
                      <a:endParaRPr b="1" sz="1200">
                        <a:latin typeface="Calibri"/>
                        <a:ea typeface="Calibri"/>
                        <a:cs typeface="Calibri"/>
                        <a:sym typeface="Calibri"/>
                      </a:endParaRPr>
                    </a:p>
                  </a:txBody>
                  <a:tcPr marT="91425" marB="91425" marR="68575" marL="68575">
                    <a:lnL cap="flat" cmpd="sng" w="38100">
                      <a:solidFill>
                        <a:srgbClr val="741B47"/>
                      </a:solidFill>
                      <a:prstDash val="solid"/>
                      <a:round/>
                      <a:headEnd len="sm" w="sm" type="none"/>
                      <a:tailEnd len="sm" w="sm" type="none"/>
                    </a:lnL>
                    <a:lnR cap="flat" cmpd="sng" w="38100">
                      <a:solidFill>
                        <a:srgbClr val="741B47"/>
                      </a:solidFill>
                      <a:prstDash val="solid"/>
                      <a:round/>
                      <a:headEnd len="sm" w="sm" type="none"/>
                      <a:tailEnd len="sm" w="sm" type="none"/>
                    </a:lnR>
                    <a:lnT cap="flat" cmpd="sng" w="38100">
                      <a:solidFill>
                        <a:srgbClr val="741B47"/>
                      </a:solidFill>
                      <a:prstDash val="solid"/>
                      <a:round/>
                      <a:headEnd len="sm" w="sm" type="none"/>
                      <a:tailEnd len="sm" w="sm" type="none"/>
                    </a:lnT>
                    <a:lnB cap="flat" cmpd="sng" w="38100">
                      <a:solidFill>
                        <a:srgbClr val="741B4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00">
                          <a:latin typeface="Calibri"/>
                          <a:ea typeface="Calibri"/>
                          <a:cs typeface="Calibri"/>
                          <a:sym typeface="Calibri"/>
                        </a:rPr>
                        <a:t>A2C</a:t>
                      </a:r>
                      <a:endParaRPr b="1" sz="1200">
                        <a:latin typeface="Calibri"/>
                        <a:ea typeface="Calibri"/>
                        <a:cs typeface="Calibri"/>
                        <a:sym typeface="Calibri"/>
                      </a:endParaRPr>
                    </a:p>
                  </a:txBody>
                  <a:tcPr marT="91425" marB="91425" marR="68575" marL="68575">
                    <a:lnL cap="flat" cmpd="sng" w="38100">
                      <a:solidFill>
                        <a:srgbClr val="741B47"/>
                      </a:solidFill>
                      <a:prstDash val="solid"/>
                      <a:round/>
                      <a:headEnd len="sm" w="sm" type="none"/>
                      <a:tailEnd len="sm" w="sm" type="none"/>
                    </a:lnL>
                    <a:lnR cap="flat" cmpd="sng" w="38100">
                      <a:solidFill>
                        <a:srgbClr val="741B47"/>
                      </a:solidFill>
                      <a:prstDash val="solid"/>
                      <a:round/>
                      <a:headEnd len="sm" w="sm" type="none"/>
                      <a:tailEnd len="sm" w="sm" type="none"/>
                    </a:lnR>
                    <a:lnT cap="flat" cmpd="sng" w="38100">
                      <a:solidFill>
                        <a:srgbClr val="741B47"/>
                      </a:solidFill>
                      <a:prstDash val="solid"/>
                      <a:round/>
                      <a:headEnd len="sm" w="sm" type="none"/>
                      <a:tailEnd len="sm" w="sm" type="none"/>
                    </a:lnT>
                    <a:lnB cap="flat" cmpd="sng" w="38100">
                      <a:solidFill>
                        <a:srgbClr val="741B4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00">
                          <a:latin typeface="Calibri"/>
                          <a:ea typeface="Calibri"/>
                          <a:cs typeface="Calibri"/>
                          <a:sym typeface="Calibri"/>
                        </a:rPr>
                        <a:t>DDPG</a:t>
                      </a:r>
                      <a:endParaRPr b="1" sz="1200">
                        <a:latin typeface="Calibri"/>
                        <a:ea typeface="Calibri"/>
                        <a:cs typeface="Calibri"/>
                        <a:sym typeface="Calibri"/>
                      </a:endParaRPr>
                    </a:p>
                  </a:txBody>
                  <a:tcPr marT="91425" marB="91425" marR="68575" marL="68575">
                    <a:lnL cap="flat" cmpd="sng" w="38100">
                      <a:solidFill>
                        <a:srgbClr val="741B47"/>
                      </a:solidFill>
                      <a:prstDash val="solid"/>
                      <a:round/>
                      <a:headEnd len="sm" w="sm" type="none"/>
                      <a:tailEnd len="sm" w="sm" type="none"/>
                    </a:lnL>
                    <a:lnR cap="flat" cmpd="sng" w="38100">
                      <a:solidFill>
                        <a:srgbClr val="741B47"/>
                      </a:solidFill>
                      <a:prstDash val="solid"/>
                      <a:round/>
                      <a:headEnd len="sm" w="sm" type="none"/>
                      <a:tailEnd len="sm" w="sm" type="none"/>
                    </a:lnR>
                    <a:lnT cap="flat" cmpd="sng" w="38100">
                      <a:solidFill>
                        <a:srgbClr val="741B47"/>
                      </a:solidFill>
                      <a:prstDash val="solid"/>
                      <a:round/>
                      <a:headEnd len="sm" w="sm" type="none"/>
                      <a:tailEnd len="sm" w="sm" type="none"/>
                    </a:lnT>
                    <a:lnB cap="flat" cmpd="sng" w="38100">
                      <a:solidFill>
                        <a:srgbClr val="741B4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00">
                          <a:latin typeface="Calibri"/>
                          <a:ea typeface="Calibri"/>
                          <a:cs typeface="Calibri"/>
                          <a:sym typeface="Calibri"/>
                        </a:rPr>
                        <a:t> PPO</a:t>
                      </a:r>
                      <a:endParaRPr b="1" sz="1200">
                        <a:latin typeface="Calibri"/>
                        <a:ea typeface="Calibri"/>
                        <a:cs typeface="Calibri"/>
                        <a:sym typeface="Calibri"/>
                      </a:endParaRPr>
                    </a:p>
                  </a:txBody>
                  <a:tcPr marT="91425" marB="91425" marR="68575" marL="68575">
                    <a:lnL cap="flat" cmpd="sng" w="38100">
                      <a:solidFill>
                        <a:srgbClr val="741B47"/>
                      </a:solidFill>
                      <a:prstDash val="solid"/>
                      <a:round/>
                      <a:headEnd len="sm" w="sm" type="none"/>
                      <a:tailEnd len="sm" w="sm" type="none"/>
                    </a:lnL>
                    <a:lnR cap="flat" cmpd="sng" w="38100">
                      <a:solidFill>
                        <a:srgbClr val="741B47"/>
                      </a:solidFill>
                      <a:prstDash val="solid"/>
                      <a:round/>
                      <a:headEnd len="sm" w="sm" type="none"/>
                      <a:tailEnd len="sm" w="sm" type="none"/>
                    </a:lnR>
                    <a:lnT cap="flat" cmpd="sng" w="38100">
                      <a:solidFill>
                        <a:srgbClr val="741B47"/>
                      </a:solidFill>
                      <a:prstDash val="solid"/>
                      <a:round/>
                      <a:headEnd len="sm" w="sm" type="none"/>
                      <a:tailEnd len="sm" w="sm" type="none"/>
                    </a:lnT>
                    <a:lnB cap="flat" cmpd="sng" w="38100">
                      <a:solidFill>
                        <a:srgbClr val="741B4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00">
                          <a:latin typeface="Calibri"/>
                          <a:ea typeface="Calibri"/>
                          <a:cs typeface="Calibri"/>
                          <a:sym typeface="Calibri"/>
                        </a:rPr>
                        <a:t>TD3</a:t>
                      </a:r>
                      <a:endParaRPr b="1" sz="1200">
                        <a:latin typeface="Calibri"/>
                        <a:ea typeface="Calibri"/>
                        <a:cs typeface="Calibri"/>
                        <a:sym typeface="Calibri"/>
                      </a:endParaRPr>
                    </a:p>
                  </a:txBody>
                  <a:tcPr marT="91425" marB="91425" marR="68575" marL="68575">
                    <a:lnL cap="flat" cmpd="sng" w="38100">
                      <a:solidFill>
                        <a:srgbClr val="741B47"/>
                      </a:solidFill>
                      <a:prstDash val="solid"/>
                      <a:round/>
                      <a:headEnd len="sm" w="sm" type="none"/>
                      <a:tailEnd len="sm" w="sm" type="none"/>
                    </a:lnL>
                    <a:lnR cap="flat" cmpd="sng" w="38100">
                      <a:solidFill>
                        <a:srgbClr val="741B47"/>
                      </a:solidFill>
                      <a:prstDash val="solid"/>
                      <a:round/>
                      <a:headEnd len="sm" w="sm" type="none"/>
                      <a:tailEnd len="sm" w="sm" type="none"/>
                    </a:lnR>
                    <a:lnT cap="flat" cmpd="sng" w="38100">
                      <a:solidFill>
                        <a:srgbClr val="741B47"/>
                      </a:solidFill>
                      <a:prstDash val="solid"/>
                      <a:round/>
                      <a:headEnd len="sm" w="sm" type="none"/>
                      <a:tailEnd len="sm" w="sm" type="none"/>
                    </a:lnT>
                    <a:lnB cap="flat" cmpd="sng" w="38100">
                      <a:solidFill>
                        <a:srgbClr val="741B4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00">
                          <a:latin typeface="Calibri"/>
                          <a:ea typeface="Calibri"/>
                          <a:cs typeface="Calibri"/>
                          <a:sym typeface="Calibri"/>
                        </a:rPr>
                        <a:t>SAC</a:t>
                      </a:r>
                      <a:endParaRPr b="1" sz="1200">
                        <a:latin typeface="Calibri"/>
                        <a:ea typeface="Calibri"/>
                        <a:cs typeface="Calibri"/>
                        <a:sym typeface="Calibri"/>
                      </a:endParaRPr>
                    </a:p>
                  </a:txBody>
                  <a:tcPr marT="91425" marB="91425" marR="68575" marL="68575">
                    <a:lnL cap="flat" cmpd="sng" w="38100">
                      <a:solidFill>
                        <a:srgbClr val="741B47"/>
                      </a:solidFill>
                      <a:prstDash val="solid"/>
                      <a:round/>
                      <a:headEnd len="sm" w="sm" type="none"/>
                      <a:tailEnd len="sm" w="sm" type="none"/>
                    </a:lnL>
                    <a:lnR cap="flat" cmpd="sng" w="38100">
                      <a:solidFill>
                        <a:srgbClr val="741B47"/>
                      </a:solidFill>
                      <a:prstDash val="solid"/>
                      <a:round/>
                      <a:headEnd len="sm" w="sm" type="none"/>
                      <a:tailEnd len="sm" w="sm" type="none"/>
                    </a:lnR>
                    <a:lnT cap="flat" cmpd="sng" w="38100">
                      <a:solidFill>
                        <a:srgbClr val="741B47"/>
                      </a:solidFill>
                      <a:prstDash val="solid"/>
                      <a:round/>
                      <a:headEnd len="sm" w="sm" type="none"/>
                      <a:tailEnd len="sm" w="sm" type="none"/>
                    </a:lnT>
                    <a:lnB cap="flat" cmpd="sng" w="38100">
                      <a:solidFill>
                        <a:srgbClr val="741B4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00">
                          <a:latin typeface="Calibri"/>
                          <a:ea typeface="Calibri"/>
                          <a:cs typeface="Calibri"/>
                          <a:sym typeface="Calibri"/>
                        </a:rPr>
                        <a:t>Mean Var</a:t>
                      </a:r>
                      <a:endParaRPr b="1" sz="1200">
                        <a:latin typeface="Calibri"/>
                        <a:ea typeface="Calibri"/>
                        <a:cs typeface="Calibri"/>
                        <a:sym typeface="Calibri"/>
                      </a:endParaRPr>
                    </a:p>
                  </a:txBody>
                  <a:tcPr marT="91425" marB="91425" marR="68575" marL="68575">
                    <a:lnL cap="flat" cmpd="sng" w="38100">
                      <a:solidFill>
                        <a:srgbClr val="741B47"/>
                      </a:solidFill>
                      <a:prstDash val="solid"/>
                      <a:round/>
                      <a:headEnd len="sm" w="sm" type="none"/>
                      <a:tailEnd len="sm" w="sm" type="none"/>
                    </a:lnL>
                    <a:lnR cap="flat" cmpd="sng" w="38100">
                      <a:solidFill>
                        <a:srgbClr val="741B47"/>
                      </a:solidFill>
                      <a:prstDash val="solid"/>
                      <a:round/>
                      <a:headEnd len="sm" w="sm" type="none"/>
                      <a:tailEnd len="sm" w="sm" type="none"/>
                    </a:lnR>
                    <a:lnT cap="flat" cmpd="sng" w="38100">
                      <a:solidFill>
                        <a:srgbClr val="741B47"/>
                      </a:solidFill>
                      <a:prstDash val="solid"/>
                      <a:round/>
                      <a:headEnd len="sm" w="sm" type="none"/>
                      <a:tailEnd len="sm" w="sm" type="none"/>
                    </a:lnT>
                    <a:lnB cap="flat" cmpd="sng" w="38100">
                      <a:solidFill>
                        <a:srgbClr val="741B4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00">
                          <a:latin typeface="Calibri"/>
                          <a:ea typeface="Calibri"/>
                          <a:cs typeface="Calibri"/>
                          <a:sym typeface="Calibri"/>
                        </a:rPr>
                        <a:t>DJIA</a:t>
                      </a:r>
                      <a:endParaRPr b="1" sz="1200">
                        <a:latin typeface="Calibri"/>
                        <a:ea typeface="Calibri"/>
                        <a:cs typeface="Calibri"/>
                        <a:sym typeface="Calibri"/>
                      </a:endParaRPr>
                    </a:p>
                  </a:txBody>
                  <a:tcPr marT="91425" marB="91425" marR="68575" marL="68575">
                    <a:lnL cap="flat" cmpd="sng" w="38100">
                      <a:solidFill>
                        <a:srgbClr val="741B47"/>
                      </a:solidFill>
                      <a:prstDash val="solid"/>
                      <a:round/>
                      <a:headEnd len="sm" w="sm" type="none"/>
                      <a:tailEnd len="sm" w="sm" type="none"/>
                    </a:lnL>
                    <a:lnR cap="flat" cmpd="sng" w="38100">
                      <a:solidFill>
                        <a:srgbClr val="741B47"/>
                      </a:solidFill>
                      <a:prstDash val="solid"/>
                      <a:round/>
                      <a:headEnd len="sm" w="sm" type="none"/>
                      <a:tailEnd len="sm" w="sm" type="none"/>
                    </a:lnR>
                    <a:lnT cap="flat" cmpd="sng" w="38100">
                      <a:solidFill>
                        <a:srgbClr val="741B47"/>
                      </a:solidFill>
                      <a:prstDash val="solid"/>
                      <a:round/>
                      <a:headEnd len="sm" w="sm" type="none"/>
                      <a:tailEnd len="sm" w="sm" type="none"/>
                    </a:lnT>
                    <a:lnB cap="flat" cmpd="sng" w="38100">
                      <a:solidFill>
                        <a:srgbClr val="741B47"/>
                      </a:solidFill>
                      <a:prstDash val="solid"/>
                      <a:round/>
                      <a:headEnd len="sm" w="sm" type="none"/>
                      <a:tailEnd len="sm" w="sm" type="none"/>
                    </a:lnB>
                  </a:tcPr>
                </a:tc>
              </a:tr>
              <a:tr h="248875">
                <a:tc>
                  <a:txBody>
                    <a:bodyPr/>
                    <a:lstStyle/>
                    <a:p>
                      <a:pPr indent="0" lvl="0" marL="0" rtl="0" algn="l">
                        <a:lnSpc>
                          <a:spcPct val="115000"/>
                        </a:lnSpc>
                        <a:spcBef>
                          <a:spcPts val="0"/>
                        </a:spcBef>
                        <a:spcAft>
                          <a:spcPts val="0"/>
                        </a:spcAft>
                        <a:buNone/>
                      </a:pPr>
                      <a:r>
                        <a:rPr lang="en" sz="1200">
                          <a:latin typeface="Calibri"/>
                          <a:ea typeface="Calibri"/>
                          <a:cs typeface="Calibri"/>
                          <a:sym typeface="Calibri"/>
                        </a:rPr>
                        <a:t>Case3</a:t>
                      </a:r>
                      <a:endParaRPr sz="1200">
                        <a:latin typeface="Calibri"/>
                        <a:ea typeface="Calibri"/>
                        <a:cs typeface="Calibri"/>
                        <a:sym typeface="Calibri"/>
                      </a:endParaRPr>
                    </a:p>
                  </a:txBody>
                  <a:tcPr marT="91425" marB="91425" marR="68575" marL="68575">
                    <a:lnL cap="flat" cmpd="sng" w="38100">
                      <a:solidFill>
                        <a:srgbClr val="741B47"/>
                      </a:solidFill>
                      <a:prstDash val="solid"/>
                      <a:round/>
                      <a:headEnd len="sm" w="sm" type="none"/>
                      <a:tailEnd len="sm" w="sm" type="none"/>
                    </a:lnL>
                    <a:lnR cap="flat" cmpd="sng" w="38100">
                      <a:solidFill>
                        <a:srgbClr val="741B47"/>
                      </a:solidFill>
                      <a:prstDash val="solid"/>
                      <a:round/>
                      <a:headEnd len="sm" w="sm" type="none"/>
                      <a:tailEnd len="sm" w="sm" type="none"/>
                    </a:lnR>
                    <a:lnT cap="flat" cmpd="sng" w="38100">
                      <a:solidFill>
                        <a:srgbClr val="741B47"/>
                      </a:solidFill>
                      <a:prstDash val="solid"/>
                      <a:round/>
                      <a:headEnd len="sm" w="sm" type="none"/>
                      <a:tailEnd len="sm" w="sm" type="none"/>
                    </a:lnT>
                    <a:lnB cap="flat" cmpd="sng" w="38100">
                      <a:solidFill>
                        <a:srgbClr val="741B4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Calibri"/>
                          <a:ea typeface="Calibri"/>
                          <a:cs typeface="Calibri"/>
                          <a:sym typeface="Calibri"/>
                        </a:rPr>
                        <a:t>1.554598e+06</a:t>
                      </a:r>
                      <a:endParaRPr sz="1200">
                        <a:latin typeface="Calibri"/>
                        <a:ea typeface="Calibri"/>
                        <a:cs typeface="Calibri"/>
                        <a:sym typeface="Calibri"/>
                      </a:endParaRPr>
                    </a:p>
                  </a:txBody>
                  <a:tcPr marT="91425" marB="91425" marR="68575" marL="68575">
                    <a:lnL cap="flat" cmpd="sng" w="38100">
                      <a:solidFill>
                        <a:srgbClr val="741B47"/>
                      </a:solidFill>
                      <a:prstDash val="solid"/>
                      <a:round/>
                      <a:headEnd len="sm" w="sm" type="none"/>
                      <a:tailEnd len="sm" w="sm" type="none"/>
                    </a:lnL>
                    <a:lnR cap="flat" cmpd="sng" w="38100">
                      <a:solidFill>
                        <a:srgbClr val="741B47"/>
                      </a:solidFill>
                      <a:prstDash val="solid"/>
                      <a:round/>
                      <a:headEnd len="sm" w="sm" type="none"/>
                      <a:tailEnd len="sm" w="sm" type="none"/>
                    </a:lnR>
                    <a:lnT cap="flat" cmpd="sng" w="38100">
                      <a:solidFill>
                        <a:srgbClr val="741B47"/>
                      </a:solidFill>
                      <a:prstDash val="solid"/>
                      <a:round/>
                      <a:headEnd len="sm" w="sm" type="none"/>
                      <a:tailEnd len="sm" w="sm" type="none"/>
                    </a:lnT>
                    <a:lnB cap="flat" cmpd="sng" w="38100">
                      <a:solidFill>
                        <a:srgbClr val="741B4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Calibri"/>
                          <a:ea typeface="Calibri"/>
                          <a:cs typeface="Calibri"/>
                          <a:sym typeface="Calibri"/>
                        </a:rPr>
                        <a:t>1.691702e+06</a:t>
                      </a:r>
                      <a:endParaRPr sz="1200">
                        <a:latin typeface="Calibri"/>
                        <a:ea typeface="Calibri"/>
                        <a:cs typeface="Calibri"/>
                        <a:sym typeface="Calibri"/>
                      </a:endParaRPr>
                    </a:p>
                  </a:txBody>
                  <a:tcPr marT="91425" marB="91425" marR="68575" marL="68575">
                    <a:lnL cap="flat" cmpd="sng" w="38100">
                      <a:solidFill>
                        <a:srgbClr val="741B47"/>
                      </a:solidFill>
                      <a:prstDash val="solid"/>
                      <a:round/>
                      <a:headEnd len="sm" w="sm" type="none"/>
                      <a:tailEnd len="sm" w="sm" type="none"/>
                    </a:lnL>
                    <a:lnR cap="flat" cmpd="sng" w="38100">
                      <a:solidFill>
                        <a:srgbClr val="741B47"/>
                      </a:solidFill>
                      <a:prstDash val="solid"/>
                      <a:round/>
                      <a:headEnd len="sm" w="sm" type="none"/>
                      <a:tailEnd len="sm" w="sm" type="none"/>
                    </a:lnR>
                    <a:lnT cap="flat" cmpd="sng" w="38100">
                      <a:solidFill>
                        <a:srgbClr val="741B47"/>
                      </a:solidFill>
                      <a:prstDash val="solid"/>
                      <a:round/>
                      <a:headEnd len="sm" w="sm" type="none"/>
                      <a:tailEnd len="sm" w="sm" type="none"/>
                    </a:lnT>
                    <a:lnB cap="flat" cmpd="sng" w="38100">
                      <a:solidFill>
                        <a:srgbClr val="741B4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Calibri"/>
                          <a:ea typeface="Calibri"/>
                          <a:cs typeface="Calibri"/>
                          <a:sym typeface="Calibri"/>
                        </a:rPr>
                        <a:t>1.208365e+06</a:t>
                      </a:r>
                      <a:endParaRPr sz="1200">
                        <a:latin typeface="Calibri"/>
                        <a:ea typeface="Calibri"/>
                        <a:cs typeface="Calibri"/>
                        <a:sym typeface="Calibri"/>
                      </a:endParaRPr>
                    </a:p>
                  </a:txBody>
                  <a:tcPr marT="91425" marB="91425" marR="68575" marL="68575">
                    <a:lnL cap="flat" cmpd="sng" w="38100">
                      <a:solidFill>
                        <a:srgbClr val="741B47"/>
                      </a:solidFill>
                      <a:prstDash val="solid"/>
                      <a:round/>
                      <a:headEnd len="sm" w="sm" type="none"/>
                      <a:tailEnd len="sm" w="sm" type="none"/>
                    </a:lnL>
                    <a:lnR cap="flat" cmpd="sng" w="38100">
                      <a:solidFill>
                        <a:srgbClr val="741B47"/>
                      </a:solidFill>
                      <a:prstDash val="solid"/>
                      <a:round/>
                      <a:headEnd len="sm" w="sm" type="none"/>
                      <a:tailEnd len="sm" w="sm" type="none"/>
                    </a:lnR>
                    <a:lnT cap="flat" cmpd="sng" w="38100">
                      <a:solidFill>
                        <a:srgbClr val="741B47"/>
                      </a:solidFill>
                      <a:prstDash val="solid"/>
                      <a:round/>
                      <a:headEnd len="sm" w="sm" type="none"/>
                      <a:tailEnd len="sm" w="sm" type="none"/>
                    </a:lnT>
                    <a:lnB cap="flat" cmpd="sng" w="38100">
                      <a:solidFill>
                        <a:srgbClr val="741B4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Calibri"/>
                          <a:ea typeface="Calibri"/>
                          <a:cs typeface="Calibri"/>
                          <a:sym typeface="Calibri"/>
                        </a:rPr>
                        <a:t>1.3108365e+06</a:t>
                      </a:r>
                      <a:endParaRPr sz="1200">
                        <a:latin typeface="Calibri"/>
                        <a:ea typeface="Calibri"/>
                        <a:cs typeface="Calibri"/>
                        <a:sym typeface="Calibri"/>
                      </a:endParaRPr>
                    </a:p>
                  </a:txBody>
                  <a:tcPr marT="91425" marB="91425" marR="68575" marL="68575">
                    <a:lnL cap="flat" cmpd="sng" w="38100">
                      <a:solidFill>
                        <a:srgbClr val="741B47"/>
                      </a:solidFill>
                      <a:prstDash val="solid"/>
                      <a:round/>
                      <a:headEnd len="sm" w="sm" type="none"/>
                      <a:tailEnd len="sm" w="sm" type="none"/>
                    </a:lnL>
                    <a:lnR cap="flat" cmpd="sng" w="38100">
                      <a:solidFill>
                        <a:srgbClr val="741B47"/>
                      </a:solidFill>
                      <a:prstDash val="solid"/>
                      <a:round/>
                      <a:headEnd len="sm" w="sm" type="none"/>
                      <a:tailEnd len="sm" w="sm" type="none"/>
                    </a:lnR>
                    <a:lnT cap="flat" cmpd="sng" w="38100">
                      <a:solidFill>
                        <a:srgbClr val="741B47"/>
                      </a:solidFill>
                      <a:prstDash val="solid"/>
                      <a:round/>
                      <a:headEnd len="sm" w="sm" type="none"/>
                      <a:tailEnd len="sm" w="sm" type="none"/>
                    </a:lnT>
                    <a:lnB cap="flat" cmpd="sng" w="38100">
                      <a:solidFill>
                        <a:srgbClr val="741B4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Calibri"/>
                          <a:ea typeface="Calibri"/>
                          <a:cs typeface="Calibri"/>
                          <a:sym typeface="Calibri"/>
                        </a:rPr>
                        <a:t>1.535027e+06</a:t>
                      </a:r>
                      <a:endParaRPr sz="1200">
                        <a:latin typeface="Calibri"/>
                        <a:ea typeface="Calibri"/>
                        <a:cs typeface="Calibri"/>
                        <a:sym typeface="Calibri"/>
                      </a:endParaRPr>
                    </a:p>
                  </a:txBody>
                  <a:tcPr marT="91425" marB="91425" marR="68575" marL="68575">
                    <a:lnL cap="flat" cmpd="sng" w="38100">
                      <a:solidFill>
                        <a:srgbClr val="741B47"/>
                      </a:solidFill>
                      <a:prstDash val="solid"/>
                      <a:round/>
                      <a:headEnd len="sm" w="sm" type="none"/>
                      <a:tailEnd len="sm" w="sm" type="none"/>
                    </a:lnL>
                    <a:lnR cap="flat" cmpd="sng" w="38100">
                      <a:solidFill>
                        <a:srgbClr val="741B47"/>
                      </a:solidFill>
                      <a:prstDash val="solid"/>
                      <a:round/>
                      <a:headEnd len="sm" w="sm" type="none"/>
                      <a:tailEnd len="sm" w="sm" type="none"/>
                    </a:lnR>
                    <a:lnT cap="flat" cmpd="sng" w="38100">
                      <a:solidFill>
                        <a:srgbClr val="741B47"/>
                      </a:solidFill>
                      <a:prstDash val="solid"/>
                      <a:round/>
                      <a:headEnd len="sm" w="sm" type="none"/>
                      <a:tailEnd len="sm" w="sm" type="none"/>
                    </a:lnT>
                    <a:lnB cap="flat" cmpd="sng" w="38100">
                      <a:solidFill>
                        <a:srgbClr val="741B4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Calibri"/>
                          <a:ea typeface="Calibri"/>
                          <a:cs typeface="Calibri"/>
                          <a:sym typeface="Calibri"/>
                        </a:rPr>
                        <a:t>1.834851e+06</a:t>
                      </a:r>
                      <a:endParaRPr sz="1200">
                        <a:latin typeface="Calibri"/>
                        <a:ea typeface="Calibri"/>
                        <a:cs typeface="Calibri"/>
                        <a:sym typeface="Calibri"/>
                      </a:endParaRPr>
                    </a:p>
                  </a:txBody>
                  <a:tcPr marT="91425" marB="91425" marR="68575" marL="68575">
                    <a:lnL cap="flat" cmpd="sng" w="38100">
                      <a:solidFill>
                        <a:srgbClr val="741B47"/>
                      </a:solidFill>
                      <a:prstDash val="solid"/>
                      <a:round/>
                      <a:headEnd len="sm" w="sm" type="none"/>
                      <a:tailEnd len="sm" w="sm" type="none"/>
                    </a:lnL>
                    <a:lnR cap="flat" cmpd="sng" w="38100">
                      <a:solidFill>
                        <a:srgbClr val="741B47"/>
                      </a:solidFill>
                      <a:prstDash val="solid"/>
                      <a:round/>
                      <a:headEnd len="sm" w="sm" type="none"/>
                      <a:tailEnd len="sm" w="sm" type="none"/>
                    </a:lnR>
                    <a:lnT cap="flat" cmpd="sng" w="38100">
                      <a:solidFill>
                        <a:srgbClr val="741B47"/>
                      </a:solidFill>
                      <a:prstDash val="solid"/>
                      <a:round/>
                      <a:headEnd len="sm" w="sm" type="none"/>
                      <a:tailEnd len="sm" w="sm" type="none"/>
                    </a:lnT>
                    <a:lnB cap="flat" cmpd="sng" w="38100">
                      <a:solidFill>
                        <a:srgbClr val="741B4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Calibri"/>
                          <a:ea typeface="Calibri"/>
                          <a:cs typeface="Calibri"/>
                          <a:sym typeface="Calibri"/>
                        </a:rPr>
                        <a:t>NaN</a:t>
                      </a:r>
                      <a:endParaRPr sz="1200">
                        <a:latin typeface="Calibri"/>
                        <a:ea typeface="Calibri"/>
                        <a:cs typeface="Calibri"/>
                        <a:sym typeface="Calibri"/>
                      </a:endParaRPr>
                    </a:p>
                  </a:txBody>
                  <a:tcPr marT="91425" marB="91425" marR="68575" marL="68575">
                    <a:lnL cap="flat" cmpd="sng" w="38100">
                      <a:solidFill>
                        <a:srgbClr val="741B47"/>
                      </a:solidFill>
                      <a:prstDash val="solid"/>
                      <a:round/>
                      <a:headEnd len="sm" w="sm" type="none"/>
                      <a:tailEnd len="sm" w="sm" type="none"/>
                    </a:lnL>
                    <a:lnR cap="flat" cmpd="sng" w="38100">
                      <a:solidFill>
                        <a:srgbClr val="741B47"/>
                      </a:solidFill>
                      <a:prstDash val="solid"/>
                      <a:round/>
                      <a:headEnd len="sm" w="sm" type="none"/>
                      <a:tailEnd len="sm" w="sm" type="none"/>
                    </a:lnR>
                    <a:lnT cap="flat" cmpd="sng" w="38100">
                      <a:solidFill>
                        <a:srgbClr val="741B47"/>
                      </a:solidFill>
                      <a:prstDash val="solid"/>
                      <a:round/>
                      <a:headEnd len="sm" w="sm" type="none"/>
                      <a:tailEnd len="sm" w="sm" type="none"/>
                    </a:lnT>
                    <a:lnB cap="flat" cmpd="sng" w="38100">
                      <a:solidFill>
                        <a:srgbClr val="741B47"/>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6"/>
          <p:cNvSpPr txBox="1"/>
          <p:nvPr>
            <p:ph type="title"/>
          </p:nvPr>
        </p:nvSpPr>
        <p:spPr>
          <a:xfrm>
            <a:off x="457200" y="582072"/>
            <a:ext cx="8229600" cy="585600"/>
          </a:xfrm>
          <a:prstGeom prst="rect">
            <a:avLst/>
          </a:prstGeom>
        </p:spPr>
        <p:txBody>
          <a:bodyPr anchorCtr="0" anchor="b" bIns="0" lIns="0" spcFirstLastPara="1" rIns="0" wrap="square" tIns="45700">
            <a:normAutofit/>
          </a:bodyPr>
          <a:lstStyle/>
          <a:p>
            <a:pPr indent="0" lvl="0" marL="0" rtl="0" algn="l">
              <a:spcBef>
                <a:spcPts val="0"/>
              </a:spcBef>
              <a:spcAft>
                <a:spcPts val="0"/>
              </a:spcAft>
              <a:buNone/>
            </a:pPr>
            <a:r>
              <a:rPr lang="en"/>
              <a:t>Evaluation Metric Table</a:t>
            </a:r>
            <a:endParaRPr/>
          </a:p>
        </p:txBody>
      </p:sp>
      <p:sp>
        <p:nvSpPr>
          <p:cNvPr id="289" name="Google Shape;289;p36"/>
          <p:cNvSpPr txBox="1"/>
          <p:nvPr>
            <p:ph idx="1" type="body"/>
          </p:nvPr>
        </p:nvSpPr>
        <p:spPr>
          <a:xfrm>
            <a:off x="457200" y="1329608"/>
            <a:ext cx="8229600" cy="1178100"/>
          </a:xfrm>
          <a:prstGeom prst="rect">
            <a:avLst/>
          </a:prstGeom>
        </p:spPr>
        <p:txBody>
          <a:bodyPr anchorCtr="0" anchor="t" bIns="45700" lIns="91425" spcFirstLastPara="1" rIns="91425" wrap="square" tIns="45700">
            <a:normAutofit/>
          </a:bodyPr>
          <a:lstStyle/>
          <a:p>
            <a:pPr indent="0" lvl="0" marL="0" rtl="0" algn="l">
              <a:spcBef>
                <a:spcPts val="600"/>
              </a:spcBef>
              <a:spcAft>
                <a:spcPts val="1200"/>
              </a:spcAft>
              <a:buNone/>
            </a:pPr>
            <a:r>
              <a:rPr lang="en" sz="1800"/>
              <a:t>The table below display the values of different performance metrics which helps us to identify the model that could provide the best results.</a:t>
            </a:r>
            <a:endParaRPr sz="1800"/>
          </a:p>
        </p:txBody>
      </p:sp>
      <p:pic>
        <p:nvPicPr>
          <p:cNvPr id="290" name="Google Shape;290;p36"/>
          <p:cNvPicPr preferRelativeResize="0"/>
          <p:nvPr/>
        </p:nvPicPr>
        <p:blipFill rotWithShape="1">
          <a:blip r:embed="rId3">
            <a:alphaModFix/>
          </a:blip>
          <a:srcRect b="0" l="0" r="0" t="0"/>
          <a:stretch/>
        </p:blipFill>
        <p:spPr>
          <a:xfrm>
            <a:off x="367188" y="2419199"/>
            <a:ext cx="8034174" cy="1856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7"/>
          <p:cNvSpPr txBox="1"/>
          <p:nvPr>
            <p:ph type="title"/>
          </p:nvPr>
        </p:nvSpPr>
        <p:spPr>
          <a:xfrm>
            <a:off x="457200" y="582072"/>
            <a:ext cx="8229600" cy="585600"/>
          </a:xfrm>
          <a:prstGeom prst="rect">
            <a:avLst/>
          </a:prstGeom>
        </p:spPr>
        <p:txBody>
          <a:bodyPr anchorCtr="0" anchor="b" bIns="0" lIns="0" spcFirstLastPara="1" rIns="0" wrap="square" tIns="45700">
            <a:normAutofit fontScale="90000"/>
          </a:bodyPr>
          <a:lstStyle/>
          <a:p>
            <a:pPr indent="0" lvl="0" marL="0" rtl="0" algn="l">
              <a:spcBef>
                <a:spcPts val="0"/>
              </a:spcBef>
              <a:spcAft>
                <a:spcPts val="0"/>
              </a:spcAft>
              <a:buNone/>
            </a:pPr>
            <a:r>
              <a:rPr lang="en"/>
              <a:t>Model Performance Evaluation Based on different Metrics</a:t>
            </a:r>
            <a:endParaRPr/>
          </a:p>
        </p:txBody>
      </p:sp>
      <p:pic>
        <p:nvPicPr>
          <p:cNvPr id="296" name="Google Shape;296;p37"/>
          <p:cNvPicPr preferRelativeResize="0"/>
          <p:nvPr/>
        </p:nvPicPr>
        <p:blipFill>
          <a:blip r:embed="rId3">
            <a:alphaModFix/>
          </a:blip>
          <a:stretch>
            <a:fillRect/>
          </a:stretch>
        </p:blipFill>
        <p:spPr>
          <a:xfrm>
            <a:off x="0" y="1249038"/>
            <a:ext cx="9144000" cy="34873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8"/>
          <p:cNvSpPr txBox="1"/>
          <p:nvPr>
            <p:ph type="title"/>
          </p:nvPr>
        </p:nvSpPr>
        <p:spPr>
          <a:xfrm>
            <a:off x="457200" y="582072"/>
            <a:ext cx="8229600" cy="585600"/>
          </a:xfrm>
          <a:prstGeom prst="rect">
            <a:avLst/>
          </a:prstGeom>
        </p:spPr>
        <p:txBody>
          <a:bodyPr anchorCtr="0" anchor="b" bIns="0" lIns="0" spcFirstLastPara="1" rIns="0" wrap="square" tIns="45700">
            <a:normAutofit/>
          </a:bodyPr>
          <a:lstStyle/>
          <a:p>
            <a:pPr indent="0" lvl="0" marL="0" rtl="0" algn="l">
              <a:spcBef>
                <a:spcPts val="0"/>
              </a:spcBef>
              <a:spcAft>
                <a:spcPts val="0"/>
              </a:spcAft>
              <a:buNone/>
            </a:pPr>
            <a:r>
              <a:rPr lang="en"/>
              <a:t>Challenges and Limitations</a:t>
            </a:r>
            <a:endParaRPr/>
          </a:p>
        </p:txBody>
      </p:sp>
      <p:sp>
        <p:nvSpPr>
          <p:cNvPr id="302" name="Google Shape;302;p38"/>
          <p:cNvSpPr txBox="1"/>
          <p:nvPr>
            <p:ph idx="1" type="body"/>
          </p:nvPr>
        </p:nvSpPr>
        <p:spPr>
          <a:xfrm>
            <a:off x="457200" y="1329612"/>
            <a:ext cx="8229600" cy="3348300"/>
          </a:xfrm>
          <a:prstGeom prst="rect">
            <a:avLst/>
          </a:prstGeom>
        </p:spPr>
        <p:txBody>
          <a:bodyPr anchorCtr="0" anchor="t" bIns="45700" lIns="91425" spcFirstLastPara="1" rIns="91425" wrap="square" tIns="45700">
            <a:noAutofit/>
          </a:bodyPr>
          <a:lstStyle/>
          <a:p>
            <a:pPr indent="-336550" lvl="0" marL="457200" rtl="0" algn="l">
              <a:spcBef>
                <a:spcPts val="600"/>
              </a:spcBef>
              <a:spcAft>
                <a:spcPts val="0"/>
              </a:spcAft>
              <a:buSzPts val="1700"/>
              <a:buFont typeface="Calibri"/>
              <a:buChar char="●"/>
            </a:pPr>
            <a:r>
              <a:rPr lang="en" sz="2800"/>
              <a:t>Market Uncertainty</a:t>
            </a:r>
            <a:endParaRPr sz="2800"/>
          </a:p>
          <a:p>
            <a:pPr indent="-342900" lvl="1" marL="914400" rtl="0" algn="l">
              <a:spcBef>
                <a:spcPts val="0"/>
              </a:spcBef>
              <a:spcAft>
                <a:spcPts val="0"/>
              </a:spcAft>
              <a:buClr>
                <a:srgbClr val="000000"/>
              </a:buClr>
              <a:buSzPts val="1800"/>
              <a:buFont typeface="Calibri"/>
              <a:buChar char="○"/>
            </a:pPr>
            <a:r>
              <a:rPr lang="en" sz="1650">
                <a:solidFill>
                  <a:srgbClr val="000000"/>
                </a:solidFill>
              </a:rPr>
              <a:t>Predicting and adapting to unforeseen market shifts.</a:t>
            </a:r>
            <a:endParaRPr sz="1650">
              <a:solidFill>
                <a:srgbClr val="000000"/>
              </a:solidFill>
            </a:endParaRPr>
          </a:p>
          <a:p>
            <a:pPr indent="-342900" lvl="1" marL="914400" rtl="0" algn="l">
              <a:spcBef>
                <a:spcPts val="0"/>
              </a:spcBef>
              <a:spcAft>
                <a:spcPts val="0"/>
              </a:spcAft>
              <a:buClr>
                <a:srgbClr val="000000"/>
              </a:buClr>
              <a:buSzPts val="1800"/>
              <a:buFont typeface="Calibri"/>
              <a:buChar char="○"/>
            </a:pPr>
            <a:r>
              <a:rPr lang="en" sz="1650">
                <a:solidFill>
                  <a:srgbClr val="000000"/>
                </a:solidFill>
              </a:rPr>
              <a:t>Developing strategies that are robust in the face of uncertainty.</a:t>
            </a:r>
            <a:endParaRPr sz="1650">
              <a:solidFill>
                <a:srgbClr val="000000"/>
              </a:solidFill>
            </a:endParaRPr>
          </a:p>
          <a:p>
            <a:pPr indent="-342900" lvl="1" marL="914400" rtl="0" algn="l">
              <a:spcBef>
                <a:spcPts val="0"/>
              </a:spcBef>
              <a:spcAft>
                <a:spcPts val="0"/>
              </a:spcAft>
              <a:buClr>
                <a:srgbClr val="000000"/>
              </a:buClr>
              <a:buSzPts val="1800"/>
              <a:buFont typeface="Calibri"/>
              <a:buChar char="○"/>
            </a:pPr>
            <a:r>
              <a:rPr lang="en" sz="1650">
                <a:solidFill>
                  <a:srgbClr val="000000"/>
                </a:solidFill>
              </a:rPr>
              <a:t>Managing risks associated with sudden market fluctuations.</a:t>
            </a:r>
            <a:endParaRPr sz="1650">
              <a:solidFill>
                <a:srgbClr val="000000"/>
              </a:solidFill>
            </a:endParaRPr>
          </a:p>
          <a:p>
            <a:pPr indent="-333375" lvl="0" marL="457200" rtl="0" algn="l">
              <a:spcBef>
                <a:spcPts val="0"/>
              </a:spcBef>
              <a:spcAft>
                <a:spcPts val="0"/>
              </a:spcAft>
              <a:buClr>
                <a:srgbClr val="000000"/>
              </a:buClr>
              <a:buSzPts val="1650"/>
              <a:buFont typeface="Calibri"/>
              <a:buChar char="●"/>
            </a:pPr>
            <a:r>
              <a:rPr lang="en" sz="2800"/>
              <a:t>Data Noise</a:t>
            </a:r>
            <a:endParaRPr sz="2800"/>
          </a:p>
          <a:p>
            <a:pPr indent="-342900" lvl="1" marL="914400" rtl="0" algn="l">
              <a:spcBef>
                <a:spcPts val="0"/>
              </a:spcBef>
              <a:spcAft>
                <a:spcPts val="0"/>
              </a:spcAft>
              <a:buClr>
                <a:srgbClr val="000000"/>
              </a:buClr>
              <a:buSzPts val="1800"/>
              <a:buFont typeface="Calibri"/>
              <a:buChar char="○"/>
            </a:pPr>
            <a:r>
              <a:rPr lang="en" sz="1650">
                <a:solidFill>
                  <a:srgbClr val="000000"/>
                </a:solidFill>
              </a:rPr>
              <a:t>Identifying and filtering out irrelevant data points.</a:t>
            </a:r>
            <a:endParaRPr sz="1650">
              <a:solidFill>
                <a:srgbClr val="000000"/>
              </a:solidFill>
            </a:endParaRPr>
          </a:p>
          <a:p>
            <a:pPr indent="-342900" lvl="1" marL="914400" rtl="0" algn="l">
              <a:spcBef>
                <a:spcPts val="0"/>
              </a:spcBef>
              <a:spcAft>
                <a:spcPts val="0"/>
              </a:spcAft>
              <a:buClr>
                <a:srgbClr val="000000"/>
              </a:buClr>
              <a:buSzPts val="1800"/>
              <a:buFont typeface="Calibri"/>
              <a:buChar char="○"/>
            </a:pPr>
            <a:r>
              <a:rPr lang="en" sz="1650">
                <a:solidFill>
                  <a:srgbClr val="000000"/>
                </a:solidFill>
              </a:rPr>
              <a:t>Ensuring data quality and accuracy in financial models.</a:t>
            </a:r>
            <a:endParaRPr sz="1650">
              <a:solidFill>
                <a:srgbClr val="000000"/>
              </a:solidFill>
            </a:endParaRPr>
          </a:p>
          <a:p>
            <a:pPr indent="-342900" lvl="1" marL="914400" rtl="0" algn="l">
              <a:spcBef>
                <a:spcPts val="0"/>
              </a:spcBef>
              <a:spcAft>
                <a:spcPts val="0"/>
              </a:spcAft>
              <a:buClr>
                <a:srgbClr val="000000"/>
              </a:buClr>
              <a:buSzPts val="1800"/>
              <a:buFont typeface="Calibri"/>
              <a:buChar char="○"/>
            </a:pPr>
            <a:r>
              <a:rPr lang="en" sz="1650">
                <a:solidFill>
                  <a:srgbClr val="000000"/>
                </a:solidFill>
              </a:rPr>
              <a:t>Developing algorithms that can distinguish signal from noise in real-time data streams.</a:t>
            </a:r>
            <a:endParaRPr sz="2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9"/>
          <p:cNvSpPr txBox="1"/>
          <p:nvPr>
            <p:ph type="title"/>
          </p:nvPr>
        </p:nvSpPr>
        <p:spPr>
          <a:xfrm>
            <a:off x="457200" y="582072"/>
            <a:ext cx="8229600" cy="585600"/>
          </a:xfrm>
          <a:prstGeom prst="rect">
            <a:avLst/>
          </a:prstGeom>
        </p:spPr>
        <p:txBody>
          <a:bodyPr anchorCtr="0" anchor="b" bIns="0" lIns="0" spcFirstLastPara="1" rIns="0" wrap="square" tIns="45700">
            <a:normAutofit/>
          </a:bodyPr>
          <a:lstStyle/>
          <a:p>
            <a:pPr indent="0" lvl="0" marL="0" rtl="0" algn="l">
              <a:spcBef>
                <a:spcPts val="0"/>
              </a:spcBef>
              <a:spcAft>
                <a:spcPts val="0"/>
              </a:spcAft>
              <a:buNone/>
            </a:pPr>
            <a:r>
              <a:rPr lang="en"/>
              <a:t>Future Directions</a:t>
            </a:r>
            <a:endParaRPr/>
          </a:p>
        </p:txBody>
      </p:sp>
      <p:sp>
        <p:nvSpPr>
          <p:cNvPr id="308" name="Google Shape;308;p39"/>
          <p:cNvSpPr txBox="1"/>
          <p:nvPr>
            <p:ph idx="1" type="body"/>
          </p:nvPr>
        </p:nvSpPr>
        <p:spPr>
          <a:xfrm>
            <a:off x="457200" y="1329612"/>
            <a:ext cx="8229600" cy="3348300"/>
          </a:xfrm>
          <a:prstGeom prst="rect">
            <a:avLst/>
          </a:prstGeom>
        </p:spPr>
        <p:txBody>
          <a:bodyPr anchorCtr="0" anchor="t" bIns="45700" lIns="91425" spcFirstLastPara="1" rIns="91425" wrap="square" tIns="45700">
            <a:normAutofit/>
          </a:bodyPr>
          <a:lstStyle/>
          <a:p>
            <a:pPr indent="0" lvl="0" marL="0" rtl="0" algn="l">
              <a:spcBef>
                <a:spcPts val="600"/>
              </a:spcBef>
              <a:spcAft>
                <a:spcPts val="0"/>
              </a:spcAft>
              <a:buNone/>
            </a:pPr>
            <a:r>
              <a:rPr lang="en"/>
              <a:t>There are different directions in which we can go such as:</a:t>
            </a:r>
            <a:endParaRPr/>
          </a:p>
          <a:p>
            <a:pPr indent="-298450" lvl="0" marL="457200" rtl="0" algn="l">
              <a:spcBef>
                <a:spcPts val="1200"/>
              </a:spcBef>
              <a:spcAft>
                <a:spcPts val="0"/>
              </a:spcAft>
              <a:buSzPts val="1100"/>
              <a:buFont typeface="Calibri"/>
              <a:buChar char="●"/>
            </a:pPr>
            <a:r>
              <a:rPr lang="en"/>
              <a:t>Exploration-Exploitation Strategies</a:t>
            </a:r>
            <a:endParaRPr/>
          </a:p>
          <a:p>
            <a:pPr indent="-336550" lvl="1" marL="914400" rtl="0" algn="l">
              <a:spcBef>
                <a:spcPts val="0"/>
              </a:spcBef>
              <a:spcAft>
                <a:spcPts val="0"/>
              </a:spcAft>
              <a:buSzPts val="1700"/>
              <a:buFont typeface="Calibri"/>
              <a:buChar char="○"/>
            </a:pPr>
            <a:r>
              <a:rPr lang="en" sz="1200">
                <a:solidFill>
                  <a:srgbClr val="000000"/>
                </a:solidFill>
              </a:rPr>
              <a:t>Dynamic adjustments to the exploration rate or incorporating Bayesian optimization methods can enhance learning efficiency.</a:t>
            </a:r>
            <a:endParaRPr/>
          </a:p>
          <a:p>
            <a:pPr indent="-298450" lvl="0" marL="457200" rtl="0" algn="l">
              <a:spcBef>
                <a:spcPts val="0"/>
              </a:spcBef>
              <a:spcAft>
                <a:spcPts val="0"/>
              </a:spcAft>
              <a:buSzPts val="1100"/>
              <a:buFont typeface="Calibri"/>
              <a:buChar char="●"/>
            </a:pPr>
            <a:r>
              <a:rPr lang="en"/>
              <a:t>Feature Engineering</a:t>
            </a:r>
            <a:endParaRPr/>
          </a:p>
          <a:p>
            <a:pPr indent="-336550" lvl="1" marL="914400" marR="0" rtl="0" algn="l">
              <a:lnSpc>
                <a:spcPct val="115000"/>
              </a:lnSpc>
              <a:spcBef>
                <a:spcPts val="0"/>
              </a:spcBef>
              <a:spcAft>
                <a:spcPts val="0"/>
              </a:spcAft>
              <a:buSzPts val="1700"/>
              <a:buFont typeface="Calibri"/>
              <a:buChar char="○"/>
            </a:pPr>
            <a:r>
              <a:rPr lang="en" sz="1200">
                <a:solidFill>
                  <a:srgbClr val="000000"/>
                </a:solidFill>
              </a:rPr>
              <a:t>Explore additional technical indicators, market sentiment analysis, or alternative data sources to provide a more comprehensive view of market conditions.</a:t>
            </a:r>
            <a:endParaRPr sz="1200">
              <a:solidFill>
                <a:srgbClr val="000000"/>
              </a:solidFill>
            </a:endParaRPr>
          </a:p>
          <a:p>
            <a:pPr indent="0" lvl="0" marL="0" rtl="0" algn="l">
              <a:spcBef>
                <a:spcPts val="1200"/>
              </a:spcBef>
              <a:spcAft>
                <a:spcPts val="1200"/>
              </a:spcAft>
              <a:buNone/>
            </a:pPr>
            <a:r>
              <a:rPr lang="en"/>
              <a:t>And many more..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0"/>
          <p:cNvSpPr txBox="1"/>
          <p:nvPr>
            <p:ph type="title"/>
          </p:nvPr>
        </p:nvSpPr>
        <p:spPr>
          <a:xfrm>
            <a:off x="457200" y="582072"/>
            <a:ext cx="8229600" cy="585600"/>
          </a:xfrm>
          <a:prstGeom prst="rect">
            <a:avLst/>
          </a:prstGeom>
        </p:spPr>
        <p:txBody>
          <a:bodyPr anchorCtr="0" anchor="b" bIns="0" lIns="0" spcFirstLastPara="1" rIns="0" wrap="square" tIns="45700">
            <a:noAutofit/>
          </a:bodyPr>
          <a:lstStyle/>
          <a:p>
            <a:pPr indent="0" lvl="0" marL="0" rtl="0" algn="l">
              <a:spcBef>
                <a:spcPts val="0"/>
              </a:spcBef>
              <a:spcAft>
                <a:spcPts val="0"/>
              </a:spcAft>
              <a:buNone/>
            </a:pPr>
            <a:r>
              <a:rPr lang="en" sz="3600"/>
              <a:t>Key Takeaways</a:t>
            </a:r>
            <a:endParaRPr sz="3600"/>
          </a:p>
        </p:txBody>
      </p:sp>
      <p:sp>
        <p:nvSpPr>
          <p:cNvPr id="314" name="Google Shape;314;p40"/>
          <p:cNvSpPr txBox="1"/>
          <p:nvPr>
            <p:ph idx="1" type="body"/>
          </p:nvPr>
        </p:nvSpPr>
        <p:spPr>
          <a:xfrm>
            <a:off x="457200" y="1329612"/>
            <a:ext cx="8229600" cy="3348300"/>
          </a:xfrm>
          <a:prstGeom prst="rect">
            <a:avLst/>
          </a:prstGeom>
        </p:spPr>
        <p:txBody>
          <a:bodyPr anchorCtr="0" anchor="t" bIns="45700" lIns="91425" spcFirstLastPara="1" rIns="91425" wrap="square" tIns="45700">
            <a:normAutofit/>
          </a:bodyPr>
          <a:lstStyle/>
          <a:p>
            <a:pPr indent="0" lvl="0" marL="0" rtl="0" algn="l">
              <a:spcBef>
                <a:spcPts val="600"/>
              </a:spcBef>
              <a:spcAft>
                <a:spcPts val="1200"/>
              </a:spcAft>
              <a:buNone/>
            </a:pPr>
            <a:r>
              <a:rPr lang="en" sz="1800">
                <a:solidFill>
                  <a:srgbClr val="0F0F0F"/>
                </a:solidFill>
              </a:rPr>
              <a:t>The research underscores the effectiveness of reinforcement learning models, particularly the Actor-2-Critic (A2C) model, in predicting stock market outcomes. The integration of the Stochastic Oscillator (KDJ) indicator further enhances the A2C model's performance, showcasing its potential for robust financial decision-making. The model's superiority, demonstrated with hyperparameter values near their upper limits, positions it as a valuable tool for accurate stock market predictions.</a:t>
            </a:r>
            <a:endParaRPr sz="2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1"/>
          <p:cNvSpPr txBox="1"/>
          <p:nvPr>
            <p:ph type="title"/>
          </p:nvPr>
        </p:nvSpPr>
        <p:spPr>
          <a:xfrm>
            <a:off x="457200" y="582072"/>
            <a:ext cx="8229600" cy="585600"/>
          </a:xfrm>
          <a:prstGeom prst="rect">
            <a:avLst/>
          </a:prstGeom>
        </p:spPr>
        <p:txBody>
          <a:bodyPr anchorCtr="0" anchor="b" bIns="0" lIns="0" spcFirstLastPara="1" rIns="0" wrap="square" tIns="45700">
            <a:normAutofit/>
          </a:bodyPr>
          <a:lstStyle/>
          <a:p>
            <a:pPr indent="0" lvl="0" marL="0" rtl="0" algn="l">
              <a:spcBef>
                <a:spcPts val="0"/>
              </a:spcBef>
              <a:spcAft>
                <a:spcPts val="0"/>
              </a:spcAft>
              <a:buNone/>
            </a:pPr>
            <a:r>
              <a:rPr lang="en" sz="3200"/>
              <a:t>How this Thesis Advances the Field</a:t>
            </a:r>
            <a:endParaRPr sz="3200"/>
          </a:p>
        </p:txBody>
      </p:sp>
      <p:sp>
        <p:nvSpPr>
          <p:cNvPr id="320" name="Google Shape;320;p41"/>
          <p:cNvSpPr txBox="1"/>
          <p:nvPr>
            <p:ph idx="1" type="body"/>
          </p:nvPr>
        </p:nvSpPr>
        <p:spPr>
          <a:xfrm>
            <a:off x="457200" y="1329612"/>
            <a:ext cx="8229600" cy="3348300"/>
          </a:xfrm>
          <a:prstGeom prst="rect">
            <a:avLst/>
          </a:prstGeom>
        </p:spPr>
        <p:txBody>
          <a:bodyPr anchorCtr="0" anchor="t" bIns="45700" lIns="91425" spcFirstLastPara="1" rIns="91425" wrap="square" tIns="45700">
            <a:normAutofit/>
          </a:bodyPr>
          <a:lstStyle/>
          <a:p>
            <a:pPr indent="0" lvl="0" marL="0" rtl="0" algn="l">
              <a:spcBef>
                <a:spcPts val="600"/>
              </a:spcBef>
              <a:spcAft>
                <a:spcPts val="1200"/>
              </a:spcAft>
              <a:buNone/>
            </a:pPr>
            <a:r>
              <a:rPr lang="en" sz="2300">
                <a:solidFill>
                  <a:srgbClr val="0F0F0F"/>
                </a:solidFill>
              </a:rPr>
              <a:t>The success of the A2C model, particularly with the inclusion of the KDJ indicator, emphasizes its practical applicability and sets the stage for future advancements at the intersection of artificial intelligence and financial markets. This research stands as a testament to the current state of knowledge while providing a solid foundation for ongoing exploration in this exciting field.</a:t>
            </a:r>
            <a:endParaRPr sz="33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2"/>
          <p:cNvSpPr txBox="1"/>
          <p:nvPr>
            <p:ph type="title"/>
          </p:nvPr>
        </p:nvSpPr>
        <p:spPr>
          <a:xfrm>
            <a:off x="457200" y="582072"/>
            <a:ext cx="8229600" cy="585522"/>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
              <a:t>References</a:t>
            </a:r>
            <a:endParaRPr/>
          </a:p>
        </p:txBody>
      </p:sp>
      <p:sp>
        <p:nvSpPr>
          <p:cNvPr id="326" name="Google Shape;326;p42"/>
          <p:cNvSpPr txBox="1"/>
          <p:nvPr>
            <p:ph idx="1" type="body"/>
          </p:nvPr>
        </p:nvSpPr>
        <p:spPr>
          <a:xfrm>
            <a:off x="457200" y="1329612"/>
            <a:ext cx="8229600" cy="3348372"/>
          </a:xfrm>
          <a:prstGeom prst="rect">
            <a:avLst/>
          </a:prstGeom>
          <a:noFill/>
          <a:ln>
            <a:noFill/>
          </a:ln>
        </p:spPr>
        <p:txBody>
          <a:bodyPr anchorCtr="0" anchor="t" bIns="45700" lIns="91425" spcFirstLastPara="1" rIns="91425" wrap="square" tIns="45700">
            <a:normAutofit/>
          </a:bodyPr>
          <a:lstStyle/>
          <a:p>
            <a:pPr indent="-304800" lvl="0" marL="457200" rtl="0" algn="l">
              <a:spcBef>
                <a:spcPts val="0"/>
              </a:spcBef>
              <a:spcAft>
                <a:spcPts val="0"/>
              </a:spcAft>
              <a:buClr>
                <a:srgbClr val="212529"/>
              </a:buClr>
              <a:buSzPts val="1200"/>
              <a:buFont typeface="Arial"/>
              <a:buChar char="●"/>
            </a:pPr>
            <a:r>
              <a:rPr lang="en" sz="1200">
                <a:solidFill>
                  <a:srgbClr val="212529"/>
                </a:solidFill>
                <a:highlight>
                  <a:srgbClr val="FFFFFF"/>
                </a:highlight>
                <a:latin typeface="Arial"/>
                <a:ea typeface="Arial"/>
                <a:cs typeface="Arial"/>
                <a:sym typeface="Arial"/>
              </a:rPr>
              <a:t>Xiao-Yang Liu, Zhuoran Xiong, Shan Zhong, Hongyang Yang, &amp; Anwar Walid. (2022). Practical Deep Reinforcement Learning Approach for Stock Trading.</a:t>
            </a:r>
            <a:endParaRPr sz="1200">
              <a:solidFill>
                <a:srgbClr val="212529"/>
              </a:solidFill>
              <a:highlight>
                <a:srgbClr val="FFFFFF"/>
              </a:highlight>
              <a:latin typeface="Arial"/>
              <a:ea typeface="Arial"/>
              <a:cs typeface="Arial"/>
              <a:sym typeface="Arial"/>
            </a:endParaRPr>
          </a:p>
          <a:p>
            <a:pPr indent="-304800" lvl="0" marL="457200" rtl="0" algn="l">
              <a:spcBef>
                <a:spcPts val="0"/>
              </a:spcBef>
              <a:spcAft>
                <a:spcPts val="0"/>
              </a:spcAft>
              <a:buClr>
                <a:srgbClr val="212529"/>
              </a:buClr>
              <a:buSzPts val="1200"/>
              <a:buFont typeface="Arial"/>
              <a:buChar char="●"/>
            </a:pPr>
            <a:r>
              <a:rPr lang="en" sz="1200">
                <a:solidFill>
                  <a:srgbClr val="212529"/>
                </a:solidFill>
                <a:highlight>
                  <a:srgbClr val="FFFFFF"/>
                </a:highlight>
                <a:latin typeface="Arial"/>
                <a:ea typeface="Arial"/>
                <a:cs typeface="Arial"/>
                <a:sym typeface="Arial"/>
              </a:rPr>
              <a:t>Liu, X., Xia, Z., Rui, J., Gao, J., Yang, H., Zhu, M., Wang, C. D., Wang, Z., &amp; Guo, J. (2022). FINRL-META: Market Environments and Benchmarks for Data-Driven Financial Reinforcement Learning. arXiv (Cornell University). </a:t>
            </a:r>
            <a:r>
              <a:rPr lang="en" sz="1200" u="sng">
                <a:solidFill>
                  <a:schemeClr val="hlink"/>
                </a:solidFill>
                <a:highlight>
                  <a:srgbClr val="FFFFFF"/>
                </a:highlight>
                <a:latin typeface="Arial"/>
                <a:ea typeface="Arial"/>
                <a:cs typeface="Arial"/>
                <a:sym typeface="Arial"/>
                <a:hlinkClick r:id="rId3"/>
              </a:rPr>
              <a:t>https://doi.org/10.48550/arxiv.2211.03107</a:t>
            </a:r>
            <a:endParaRPr sz="1200">
              <a:solidFill>
                <a:srgbClr val="212529"/>
              </a:solidFill>
              <a:highlight>
                <a:srgbClr val="FFFFFF"/>
              </a:highlight>
              <a:latin typeface="Arial"/>
              <a:ea typeface="Arial"/>
              <a:cs typeface="Arial"/>
              <a:sym typeface="Arial"/>
            </a:endParaRPr>
          </a:p>
          <a:p>
            <a:pPr indent="-304800" lvl="0" marL="457200" rtl="0" algn="l">
              <a:spcBef>
                <a:spcPts val="0"/>
              </a:spcBef>
              <a:spcAft>
                <a:spcPts val="0"/>
              </a:spcAft>
              <a:buClr>
                <a:srgbClr val="212529"/>
              </a:buClr>
              <a:buSzPts val="1200"/>
              <a:buFont typeface="Arial"/>
              <a:buChar char="●"/>
            </a:pPr>
            <a:r>
              <a:rPr lang="en" sz="1200">
                <a:solidFill>
                  <a:srgbClr val="212529"/>
                </a:solidFill>
                <a:highlight>
                  <a:srgbClr val="FFFFFF"/>
                </a:highlight>
                <a:latin typeface="Arial"/>
                <a:ea typeface="Arial"/>
                <a:cs typeface="Arial"/>
                <a:sym typeface="Arial"/>
              </a:rPr>
              <a:t>Team, T., Team, T., Team, T., &amp; Team, T. (2021, June 26). Reinforcement learning algorithms and applications. TechVidvan. </a:t>
            </a:r>
            <a:r>
              <a:rPr lang="en" sz="1200" u="sng">
                <a:solidFill>
                  <a:schemeClr val="hlink"/>
                </a:solidFill>
                <a:highlight>
                  <a:srgbClr val="FFFFFF"/>
                </a:highlight>
                <a:latin typeface="Arial"/>
                <a:ea typeface="Arial"/>
                <a:cs typeface="Arial"/>
                <a:sym typeface="Arial"/>
                <a:hlinkClick r:id="rId4"/>
              </a:rPr>
              <a:t>https://techvidvan.com/tutorials/reinforcement-learning/</a:t>
            </a:r>
            <a:endParaRPr sz="1200">
              <a:solidFill>
                <a:srgbClr val="212529"/>
              </a:solidFill>
              <a:highlight>
                <a:srgbClr val="FFFFFF"/>
              </a:highlight>
              <a:latin typeface="Arial"/>
              <a:ea typeface="Arial"/>
              <a:cs typeface="Arial"/>
              <a:sym typeface="Arial"/>
            </a:endParaRPr>
          </a:p>
          <a:p>
            <a:pPr indent="-304800" lvl="0" marL="457200" rtl="0" algn="l">
              <a:spcBef>
                <a:spcPts val="0"/>
              </a:spcBef>
              <a:spcAft>
                <a:spcPts val="0"/>
              </a:spcAft>
              <a:buClr>
                <a:srgbClr val="212529"/>
              </a:buClr>
              <a:buSzPts val="1200"/>
              <a:buFont typeface="Arial"/>
              <a:buChar char="●"/>
            </a:pPr>
            <a:r>
              <a:rPr lang="en" sz="1200">
                <a:solidFill>
                  <a:srgbClr val="212529"/>
                </a:solidFill>
                <a:highlight>
                  <a:srgbClr val="FFFFFF"/>
                </a:highlight>
                <a:latin typeface="Arial"/>
                <a:ea typeface="Arial"/>
                <a:cs typeface="Arial"/>
                <a:sym typeface="Arial"/>
              </a:rPr>
              <a:t>Huang, G., Zhou, X., &amp; Song, Q. (2020). Deep reinforcement learning for portfolio management. ResearchGate. https://www.researchgate.net/publication/347965298_Deep_reinforcement_learning_for_portfolio_management</a:t>
            </a:r>
            <a:endParaRPr sz="1200">
              <a:solidFill>
                <a:srgbClr val="212529"/>
              </a:solidFill>
              <a:highlight>
                <a:srgbClr val="FFFFFF"/>
              </a:highlight>
              <a:latin typeface="Arial"/>
              <a:ea typeface="Arial"/>
              <a:cs typeface="Arial"/>
              <a:sym typeface="Arial"/>
            </a:endParaRPr>
          </a:p>
          <a:p>
            <a:pPr indent="-298450" lvl="0" marL="457200" rtl="0" algn="l">
              <a:spcBef>
                <a:spcPts val="0"/>
              </a:spcBef>
              <a:spcAft>
                <a:spcPts val="0"/>
              </a:spcAft>
              <a:buSzPts val="1100"/>
              <a:buFont typeface="Times New Roman"/>
              <a:buChar char="●"/>
            </a:pPr>
            <a:r>
              <a:rPr lang="en" sz="1200">
                <a:solidFill>
                  <a:srgbClr val="212529"/>
                </a:solidFill>
                <a:highlight>
                  <a:srgbClr val="FFFFFF"/>
                </a:highlight>
                <a:latin typeface="Arial"/>
                <a:ea typeface="Arial"/>
                <a:cs typeface="Arial"/>
                <a:sym typeface="Arial"/>
              </a:rPr>
              <a:t>Bhadauriya, R. (2022, January 5). MACHINE LEARNING INTRODUCTION - ROHIT BHADAURIYA - Medium. Medium. </a:t>
            </a:r>
            <a:r>
              <a:rPr lang="en" sz="1200">
                <a:solidFill>
                  <a:srgbClr val="212529"/>
                </a:solidFill>
                <a:highlight>
                  <a:srgbClr val="FFFFFF"/>
                </a:highlight>
                <a:uFill>
                  <a:noFill/>
                </a:uFill>
                <a:latin typeface="Arial"/>
                <a:ea typeface="Arial"/>
                <a:cs typeface="Arial"/>
                <a:sym typeface="Arial"/>
                <a:hlinkClick r:id="rId5">
                  <a:extLst>
                    <a:ext uri="{A12FA001-AC4F-418D-AE19-62706E023703}">
                      <ahyp:hlinkClr val="tx"/>
                    </a:ext>
                  </a:extLst>
                </a:hlinkClick>
              </a:rPr>
              <a:t>https://medium.com/@creatrohit9/machine-learning-introduction-5049601d2da2</a:t>
            </a:r>
            <a:endParaRPr sz="1100">
              <a:solidFill>
                <a:srgbClr val="000000"/>
              </a:solidFill>
              <a:latin typeface="Times New Roman"/>
              <a:ea typeface="Times New Roman"/>
              <a:cs typeface="Times New Roman"/>
              <a:sym typeface="Times New Roman"/>
            </a:endParaRPr>
          </a:p>
          <a:p>
            <a:pPr indent="0" lvl="0" marL="457200" rtl="0" algn="l">
              <a:spcBef>
                <a:spcPts val="1200"/>
              </a:spcBef>
              <a:spcAft>
                <a:spcPts val="0"/>
              </a:spcAft>
              <a:buNone/>
            </a:pPr>
            <a:r>
              <a:t/>
            </a:r>
            <a:endParaRPr sz="11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sz="1100">
              <a:solidFill>
                <a:srgbClr val="000000"/>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6"/>
          <p:cNvSpPr txBox="1"/>
          <p:nvPr>
            <p:ph type="title"/>
          </p:nvPr>
        </p:nvSpPr>
        <p:spPr>
          <a:xfrm>
            <a:off x="952494" y="301610"/>
            <a:ext cx="7239000" cy="631800"/>
          </a:xfrm>
          <a:prstGeom prst="rect">
            <a:avLst/>
          </a:prstGeom>
          <a:noFill/>
          <a:ln>
            <a:noFill/>
          </a:ln>
        </p:spPr>
        <p:txBody>
          <a:bodyPr anchorCtr="0" anchor="b" bIns="0" lIns="0" spcFirstLastPara="1" rIns="0" wrap="square" tIns="45700">
            <a:normAutofit/>
          </a:bodyPr>
          <a:lstStyle/>
          <a:p>
            <a:pPr indent="-37465" lvl="0" marL="37465" rtl="0" algn="ctr">
              <a:spcBef>
                <a:spcPts val="0"/>
              </a:spcBef>
              <a:spcAft>
                <a:spcPts val="0"/>
              </a:spcAft>
              <a:buClr>
                <a:schemeClr val="dk2"/>
              </a:buClr>
              <a:buSzPts val="5000"/>
              <a:buFont typeface="Calibri"/>
              <a:buNone/>
            </a:pPr>
            <a:r>
              <a:rPr b="1" lang="en" sz="3000"/>
              <a:t>What is Reinforcement Learning?</a:t>
            </a:r>
            <a:endParaRPr b="1" sz="3000"/>
          </a:p>
        </p:txBody>
      </p:sp>
      <p:sp>
        <p:nvSpPr>
          <p:cNvPr id="150" name="Google Shape;150;p16"/>
          <p:cNvSpPr txBox="1"/>
          <p:nvPr>
            <p:ph idx="1" type="body"/>
          </p:nvPr>
        </p:nvSpPr>
        <p:spPr>
          <a:xfrm>
            <a:off x="467550" y="933400"/>
            <a:ext cx="8136900" cy="3869100"/>
          </a:xfrm>
          <a:prstGeom prst="rect">
            <a:avLst/>
          </a:prstGeom>
          <a:noFill/>
          <a:ln>
            <a:noFill/>
          </a:ln>
        </p:spPr>
        <p:txBody>
          <a:bodyPr anchorCtr="0" anchor="t" bIns="45700" lIns="91425" spcFirstLastPara="1" rIns="91425" wrap="square" tIns="45700">
            <a:normAutofit lnSpcReduction="20000"/>
          </a:bodyPr>
          <a:lstStyle/>
          <a:p>
            <a:pPr indent="0" lvl="0" marL="63500" rtl="0" algn="l">
              <a:spcBef>
                <a:spcPts val="1000"/>
              </a:spcBef>
              <a:spcAft>
                <a:spcPts val="0"/>
              </a:spcAft>
              <a:buSzPts val="1000"/>
              <a:buNone/>
            </a:pPr>
            <a:r>
              <a:t/>
            </a:r>
            <a:endParaRPr sz="2000"/>
          </a:p>
          <a:p>
            <a:pPr indent="0" lvl="1" marL="490347" rtl="0" algn="ctr">
              <a:spcBef>
                <a:spcPts val="760"/>
              </a:spcBef>
              <a:spcAft>
                <a:spcPts val="0"/>
              </a:spcAft>
              <a:buSzPts val="1530"/>
              <a:buNone/>
            </a:pPr>
            <a:r>
              <a:rPr b="1" lang="en" sz="2700"/>
              <a:t>“Machine Learning Meets Decision - Making “</a:t>
            </a:r>
            <a:endParaRPr b="1" sz="2700"/>
          </a:p>
          <a:p>
            <a:pPr indent="0" lvl="1" marL="0" rtl="0" algn="l">
              <a:spcBef>
                <a:spcPts val="760"/>
              </a:spcBef>
              <a:spcAft>
                <a:spcPts val="0"/>
              </a:spcAft>
              <a:buSzPts val="1530"/>
              <a:buNone/>
            </a:pPr>
            <a:r>
              <a:t/>
            </a:r>
            <a:endParaRPr b="1" sz="2700"/>
          </a:p>
          <a:p>
            <a:pPr indent="0" lvl="1" marL="490347" rtl="0" algn="l">
              <a:spcBef>
                <a:spcPts val="760"/>
              </a:spcBef>
              <a:spcAft>
                <a:spcPts val="0"/>
              </a:spcAft>
              <a:buSzPts val="1530"/>
              <a:buNone/>
            </a:pPr>
            <a:r>
              <a:t/>
            </a:r>
            <a:endParaRPr b="1" sz="2700"/>
          </a:p>
          <a:p>
            <a:pPr indent="0" lvl="1" marL="490347" rtl="0" algn="l">
              <a:spcBef>
                <a:spcPts val="760"/>
              </a:spcBef>
              <a:spcAft>
                <a:spcPts val="0"/>
              </a:spcAft>
              <a:buSzPts val="1530"/>
              <a:buNone/>
            </a:pPr>
            <a:r>
              <a:t/>
            </a:r>
            <a:endParaRPr b="1" sz="2700"/>
          </a:p>
          <a:p>
            <a:pPr indent="0" lvl="1" marL="490347" rtl="0" algn="l">
              <a:spcBef>
                <a:spcPts val="760"/>
              </a:spcBef>
              <a:spcAft>
                <a:spcPts val="0"/>
              </a:spcAft>
              <a:buSzPts val="1530"/>
              <a:buNone/>
            </a:pPr>
            <a:r>
              <a:t/>
            </a:r>
            <a:endParaRPr b="1" sz="2700"/>
          </a:p>
          <a:p>
            <a:pPr indent="0" lvl="1" marL="490347" rtl="0" algn="l">
              <a:spcBef>
                <a:spcPts val="760"/>
              </a:spcBef>
              <a:spcAft>
                <a:spcPts val="0"/>
              </a:spcAft>
              <a:buSzPts val="1530"/>
              <a:buNone/>
            </a:pPr>
            <a:r>
              <a:t/>
            </a:r>
            <a:endParaRPr b="1" sz="2700"/>
          </a:p>
          <a:p>
            <a:pPr indent="0" lvl="1" marL="490347" rtl="0" algn="l">
              <a:spcBef>
                <a:spcPts val="760"/>
              </a:spcBef>
              <a:spcAft>
                <a:spcPts val="0"/>
              </a:spcAft>
              <a:buSzPts val="1530"/>
              <a:buNone/>
            </a:pPr>
            <a:r>
              <a:t/>
            </a:r>
            <a:endParaRPr b="1" sz="2700"/>
          </a:p>
        </p:txBody>
      </p:sp>
      <p:pic>
        <p:nvPicPr>
          <p:cNvPr id="151" name="Google Shape;151;p16"/>
          <p:cNvPicPr preferRelativeResize="0"/>
          <p:nvPr/>
        </p:nvPicPr>
        <p:blipFill>
          <a:blip r:embed="rId3">
            <a:alphaModFix/>
          </a:blip>
          <a:stretch>
            <a:fillRect/>
          </a:stretch>
        </p:blipFill>
        <p:spPr>
          <a:xfrm>
            <a:off x="2019450" y="2051650"/>
            <a:ext cx="5105100" cy="275084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4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7"/>
          <p:cNvSpPr txBox="1"/>
          <p:nvPr>
            <p:ph type="title"/>
          </p:nvPr>
        </p:nvSpPr>
        <p:spPr>
          <a:xfrm>
            <a:off x="507425" y="450350"/>
            <a:ext cx="3709200" cy="557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3000"/>
              <a:t>Core Concepts</a:t>
            </a:r>
            <a:endParaRPr b="1" sz="3000"/>
          </a:p>
        </p:txBody>
      </p:sp>
      <p:sp>
        <p:nvSpPr>
          <p:cNvPr id="157" name="Google Shape;157;p17"/>
          <p:cNvSpPr txBox="1"/>
          <p:nvPr>
            <p:ph idx="1" type="body"/>
          </p:nvPr>
        </p:nvSpPr>
        <p:spPr>
          <a:xfrm>
            <a:off x="340025" y="1007450"/>
            <a:ext cx="3314100" cy="2940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00"/>
              <a:t>Agent:  </a:t>
            </a:r>
            <a:r>
              <a:rPr lang="en" sz="1500">
                <a:solidFill>
                  <a:srgbClr val="0F0F0F"/>
                </a:solidFill>
              </a:rPr>
              <a:t>The learner or decision-maker.</a:t>
            </a:r>
            <a:endParaRPr sz="1500"/>
          </a:p>
          <a:p>
            <a:pPr indent="0" lvl="0" marL="0" rtl="0" algn="l">
              <a:lnSpc>
                <a:spcPct val="100000"/>
              </a:lnSpc>
              <a:spcBef>
                <a:spcPts val="1200"/>
              </a:spcBef>
              <a:spcAft>
                <a:spcPts val="0"/>
              </a:spcAft>
              <a:buNone/>
            </a:pPr>
            <a:r>
              <a:rPr lang="en" sz="1500"/>
              <a:t>Environment: </a:t>
            </a:r>
            <a:r>
              <a:rPr lang="en" sz="1500">
                <a:solidFill>
                  <a:srgbClr val="0F0F0F"/>
                </a:solidFill>
              </a:rPr>
              <a:t>The external system or which the agent operates</a:t>
            </a:r>
            <a:endParaRPr sz="1500"/>
          </a:p>
          <a:p>
            <a:pPr indent="0" lvl="0" marL="0" rtl="0" algn="l">
              <a:lnSpc>
                <a:spcPct val="100000"/>
              </a:lnSpc>
              <a:spcBef>
                <a:spcPts val="1200"/>
              </a:spcBef>
              <a:spcAft>
                <a:spcPts val="0"/>
              </a:spcAft>
              <a:buNone/>
            </a:pPr>
            <a:r>
              <a:rPr lang="en" sz="1500"/>
              <a:t>Actions: </a:t>
            </a:r>
            <a:r>
              <a:rPr lang="en" sz="1500">
                <a:solidFill>
                  <a:srgbClr val="0F0F0F"/>
                </a:solidFill>
              </a:rPr>
              <a:t>The decisions that the agent can make,</a:t>
            </a:r>
            <a:endParaRPr sz="1500"/>
          </a:p>
          <a:p>
            <a:pPr indent="0" lvl="0" marL="0" rtl="0" algn="l">
              <a:lnSpc>
                <a:spcPct val="100000"/>
              </a:lnSpc>
              <a:spcBef>
                <a:spcPts val="1200"/>
              </a:spcBef>
              <a:spcAft>
                <a:spcPts val="0"/>
              </a:spcAft>
              <a:buNone/>
            </a:pPr>
            <a:r>
              <a:rPr lang="en" sz="1500"/>
              <a:t>Rewards: </a:t>
            </a:r>
            <a:r>
              <a:rPr lang="en" sz="1500">
                <a:solidFill>
                  <a:srgbClr val="0F0F0F"/>
                </a:solidFill>
              </a:rPr>
              <a:t>Positive or negative feedback that the agent receives</a:t>
            </a:r>
            <a:endParaRPr sz="1500"/>
          </a:p>
          <a:p>
            <a:pPr indent="0" lvl="0" marL="0" rtl="0" algn="l">
              <a:lnSpc>
                <a:spcPct val="100000"/>
              </a:lnSpc>
              <a:spcBef>
                <a:spcPts val="1200"/>
              </a:spcBef>
              <a:spcAft>
                <a:spcPts val="0"/>
              </a:spcAft>
              <a:buNone/>
            </a:pPr>
            <a:r>
              <a:rPr lang="en" sz="1500"/>
              <a:t>State: </a:t>
            </a:r>
            <a:r>
              <a:rPr lang="en" sz="1500">
                <a:solidFill>
                  <a:srgbClr val="0F0F0F"/>
                </a:solidFill>
              </a:rPr>
              <a:t>The current situation or condition of the environment</a:t>
            </a:r>
            <a:endParaRPr sz="1500"/>
          </a:p>
          <a:p>
            <a:pPr indent="0" lvl="0" marL="0" rtl="0" algn="l">
              <a:lnSpc>
                <a:spcPct val="100000"/>
              </a:lnSpc>
              <a:spcBef>
                <a:spcPts val="1200"/>
              </a:spcBef>
              <a:spcAft>
                <a:spcPts val="1200"/>
              </a:spcAft>
              <a:buNone/>
            </a:pPr>
            <a:r>
              <a:rPr lang="en" sz="1500"/>
              <a:t>Policy: </a:t>
            </a:r>
            <a:r>
              <a:rPr lang="en" sz="1500">
                <a:solidFill>
                  <a:srgbClr val="0F0F0F"/>
                </a:solidFill>
              </a:rPr>
              <a:t>The set of rules that the agent follows </a:t>
            </a:r>
            <a:endParaRPr sz="1500">
              <a:solidFill>
                <a:srgbClr val="0F0F0F"/>
              </a:solidFill>
            </a:endParaRPr>
          </a:p>
        </p:txBody>
      </p:sp>
      <p:pic>
        <p:nvPicPr>
          <p:cNvPr id="158" name="Google Shape;158;p17"/>
          <p:cNvPicPr preferRelativeResize="0"/>
          <p:nvPr/>
        </p:nvPicPr>
        <p:blipFill rotWithShape="1">
          <a:blip r:embed="rId3">
            <a:alphaModFix/>
          </a:blip>
          <a:srcRect b="-2351" l="-2334" r="1293" t="9406"/>
          <a:stretch/>
        </p:blipFill>
        <p:spPr>
          <a:xfrm>
            <a:off x="3510925" y="1202837"/>
            <a:ext cx="5211749" cy="3139976"/>
          </a:xfrm>
          <a:prstGeom prst="rect">
            <a:avLst/>
          </a:prstGeom>
          <a:noFill/>
          <a:ln>
            <a:noFill/>
          </a:ln>
        </p:spPr>
      </p:pic>
      <p:sp>
        <p:nvSpPr>
          <p:cNvPr id="159" name="Google Shape;159;p17"/>
          <p:cNvSpPr/>
          <p:nvPr/>
        </p:nvSpPr>
        <p:spPr>
          <a:xfrm>
            <a:off x="3654125" y="3654125"/>
            <a:ext cx="415800" cy="484800"/>
          </a:xfrm>
          <a:prstGeom prst="rect">
            <a:avLst/>
          </a:prstGeom>
          <a:solidFill>
            <a:srgbClr val="FCF8E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8"/>
          <p:cNvSpPr txBox="1"/>
          <p:nvPr>
            <p:ph type="title"/>
          </p:nvPr>
        </p:nvSpPr>
        <p:spPr>
          <a:xfrm>
            <a:off x="467544" y="411510"/>
            <a:ext cx="7239000" cy="631764"/>
          </a:xfrm>
          <a:prstGeom prst="rect">
            <a:avLst/>
          </a:prstGeom>
          <a:noFill/>
          <a:ln>
            <a:noFill/>
          </a:ln>
        </p:spPr>
        <p:txBody>
          <a:bodyPr anchorCtr="0" anchor="b" bIns="0" lIns="0" spcFirstLastPara="1" rIns="0" wrap="square" tIns="45700">
            <a:normAutofit/>
          </a:bodyPr>
          <a:lstStyle/>
          <a:p>
            <a:pPr indent="-37465" lvl="0" marL="37465" rtl="0" algn="l">
              <a:spcBef>
                <a:spcPts val="0"/>
              </a:spcBef>
              <a:spcAft>
                <a:spcPts val="0"/>
              </a:spcAft>
              <a:buClr>
                <a:schemeClr val="dk2"/>
              </a:buClr>
              <a:buSzPts val="5000"/>
              <a:buFont typeface="Calibri"/>
              <a:buNone/>
            </a:pPr>
            <a:r>
              <a:rPr b="1" lang="en"/>
              <a:t>Motivation and Rationale</a:t>
            </a:r>
            <a:endParaRPr b="1"/>
          </a:p>
        </p:txBody>
      </p:sp>
      <p:sp>
        <p:nvSpPr>
          <p:cNvPr id="165" name="Google Shape;165;p18"/>
          <p:cNvSpPr txBox="1"/>
          <p:nvPr>
            <p:ph idx="1" type="body"/>
          </p:nvPr>
        </p:nvSpPr>
        <p:spPr>
          <a:xfrm>
            <a:off x="467550" y="1351200"/>
            <a:ext cx="8208900" cy="2493300"/>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115000"/>
              </a:lnSpc>
              <a:spcBef>
                <a:spcPts val="0"/>
              </a:spcBef>
              <a:spcAft>
                <a:spcPts val="0"/>
              </a:spcAft>
              <a:buNone/>
            </a:pPr>
            <a:r>
              <a:rPr lang="en" sz="2000">
                <a:solidFill>
                  <a:srgbClr val="000000"/>
                </a:solidFill>
              </a:rPr>
              <a:t>I wanted to explore the potential of Reinforcement Learning in the stock market trading domain. The stock market is highly complex, dynamic, and unpredictable, making it a challenging area to navigate. However, Reinforcement Learning has the potential to learn from the market data and adapt to the changing market conditions, making it a promising approach for stock market trading. By exploring this topic, I aimed to contribute to the development of more effective and efficient stock market trading strategies.</a:t>
            </a:r>
            <a:endParaRPr sz="2800"/>
          </a:p>
        </p:txBody>
      </p:sp>
      <p:sp>
        <p:nvSpPr>
          <p:cNvPr id="166" name="Google Shape;166;p18"/>
          <p:cNvSpPr txBox="1"/>
          <p:nvPr/>
        </p:nvSpPr>
        <p:spPr>
          <a:xfrm>
            <a:off x="2921000" y="5000625"/>
            <a:ext cx="1270000" cy="184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00">
                <a:solidFill>
                  <a:schemeClr val="dk1"/>
                </a:solidFill>
                <a:latin typeface="Constantia"/>
                <a:ea typeface="Constantia"/>
                <a:cs typeface="Constantia"/>
                <a:sym typeface="Constantia"/>
              </a:rPr>
              <a:t> 3/ 8</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9"/>
          <p:cNvSpPr txBox="1"/>
          <p:nvPr>
            <p:ph type="title"/>
          </p:nvPr>
        </p:nvSpPr>
        <p:spPr>
          <a:xfrm>
            <a:off x="467544" y="411510"/>
            <a:ext cx="7239000" cy="631764"/>
          </a:xfrm>
          <a:prstGeom prst="rect">
            <a:avLst/>
          </a:prstGeom>
          <a:noFill/>
          <a:ln>
            <a:noFill/>
          </a:ln>
        </p:spPr>
        <p:txBody>
          <a:bodyPr anchorCtr="0" anchor="b" bIns="0" lIns="0" spcFirstLastPara="1" rIns="0" wrap="square" tIns="45700">
            <a:normAutofit/>
          </a:bodyPr>
          <a:lstStyle/>
          <a:p>
            <a:pPr indent="-37465" lvl="0" marL="37465" rtl="0" algn="l">
              <a:spcBef>
                <a:spcPts val="0"/>
              </a:spcBef>
              <a:spcAft>
                <a:spcPts val="0"/>
              </a:spcAft>
              <a:buClr>
                <a:schemeClr val="dk2"/>
              </a:buClr>
              <a:buSzPts val="5000"/>
              <a:buFont typeface="Calibri"/>
              <a:buNone/>
            </a:pPr>
            <a:r>
              <a:rPr b="1" lang="en"/>
              <a:t>Thesis Statement</a:t>
            </a:r>
            <a:endParaRPr b="1"/>
          </a:p>
        </p:txBody>
      </p:sp>
      <p:sp>
        <p:nvSpPr>
          <p:cNvPr id="172" name="Google Shape;172;p19"/>
          <p:cNvSpPr txBox="1"/>
          <p:nvPr>
            <p:ph idx="1" type="body"/>
          </p:nvPr>
        </p:nvSpPr>
        <p:spPr>
          <a:xfrm>
            <a:off x="467544" y="1167594"/>
            <a:ext cx="8136904" cy="363474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 sz="2000">
                <a:solidFill>
                  <a:srgbClr val="000000"/>
                </a:solidFill>
              </a:rPr>
              <a:t>Our study focuses on using the FinRL framework to improve decision-making in the stock market by applying reinforcement learning. Specifically, the decision-making process involves determining whether to buy, sell, or hold a particular stock. To evaluate the effectiveness of reinforcement learning, we will compare it with other models based on the cumulative sum of profit or loss over a specific period of time. Our goal is to identify the ideal model configuration to support informed and strategic decision-making, which can contribute to the advancement of financial market analysis.</a:t>
            </a:r>
            <a:endParaRPr sz="1800"/>
          </a:p>
        </p:txBody>
      </p:sp>
      <p:sp>
        <p:nvSpPr>
          <p:cNvPr id="173" name="Google Shape;173;p19"/>
          <p:cNvSpPr txBox="1"/>
          <p:nvPr/>
        </p:nvSpPr>
        <p:spPr>
          <a:xfrm>
            <a:off x="5207000" y="5000625"/>
            <a:ext cx="1270000" cy="184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00">
                <a:solidFill>
                  <a:schemeClr val="dk1"/>
                </a:solidFill>
                <a:latin typeface="Constantia"/>
                <a:ea typeface="Constantia"/>
                <a:cs typeface="Constantia"/>
                <a:sym typeface="Constantia"/>
              </a:rPr>
              <a:t> 5/ 8</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0"/>
          <p:cNvSpPr txBox="1"/>
          <p:nvPr>
            <p:ph type="title"/>
          </p:nvPr>
        </p:nvSpPr>
        <p:spPr>
          <a:xfrm>
            <a:off x="457200" y="582072"/>
            <a:ext cx="8229600" cy="585600"/>
          </a:xfrm>
          <a:prstGeom prst="rect">
            <a:avLst/>
          </a:prstGeom>
        </p:spPr>
        <p:txBody>
          <a:bodyPr anchorCtr="0" anchor="b" bIns="0" lIns="0" spcFirstLastPara="1" rIns="0" wrap="square" tIns="45700">
            <a:normAutofit/>
          </a:bodyPr>
          <a:lstStyle/>
          <a:p>
            <a:pPr indent="0" lvl="0" marL="0" rtl="0" algn="l">
              <a:spcBef>
                <a:spcPts val="0"/>
              </a:spcBef>
              <a:spcAft>
                <a:spcPts val="0"/>
              </a:spcAft>
              <a:buNone/>
            </a:pPr>
            <a:r>
              <a:rPr lang="en"/>
              <a:t>Relevant RL Applications in Finance</a:t>
            </a:r>
            <a:endParaRPr/>
          </a:p>
        </p:txBody>
      </p:sp>
      <p:sp>
        <p:nvSpPr>
          <p:cNvPr id="179" name="Google Shape;179;p20"/>
          <p:cNvSpPr txBox="1"/>
          <p:nvPr>
            <p:ph idx="1" type="body"/>
          </p:nvPr>
        </p:nvSpPr>
        <p:spPr>
          <a:xfrm>
            <a:off x="457200" y="1329612"/>
            <a:ext cx="8229600" cy="3348300"/>
          </a:xfrm>
          <a:prstGeom prst="rect">
            <a:avLst/>
          </a:prstGeom>
        </p:spPr>
        <p:txBody>
          <a:bodyPr anchorCtr="0" anchor="t" bIns="45700" lIns="91425" spcFirstLastPara="1" rIns="91425" wrap="square" tIns="45700">
            <a:normAutofit/>
          </a:bodyPr>
          <a:lstStyle/>
          <a:p>
            <a:pPr indent="-298450" lvl="0" marL="457200" rtl="0" algn="l">
              <a:spcBef>
                <a:spcPts val="600"/>
              </a:spcBef>
              <a:spcAft>
                <a:spcPts val="0"/>
              </a:spcAft>
              <a:buSzPts val="1100"/>
              <a:buFont typeface="Calibri"/>
              <a:buChar char="●"/>
            </a:pPr>
            <a:r>
              <a:rPr lang="en"/>
              <a:t>Algorithm Trading</a:t>
            </a:r>
            <a:endParaRPr/>
          </a:p>
          <a:p>
            <a:pPr indent="-304800" lvl="1" marL="914400" rtl="0" algn="l">
              <a:spcBef>
                <a:spcPts val="0"/>
              </a:spcBef>
              <a:spcAft>
                <a:spcPts val="0"/>
              </a:spcAft>
              <a:buClr>
                <a:srgbClr val="000000"/>
              </a:buClr>
              <a:buSzPts val="1200"/>
              <a:buFont typeface="Calibri"/>
              <a:buChar char="○"/>
            </a:pPr>
            <a:r>
              <a:rPr lang="en" sz="1200">
                <a:solidFill>
                  <a:srgbClr val="000000"/>
                </a:solidFill>
              </a:rPr>
              <a:t>RL models have demonstrated success in optimizing trading strategies, adapting to market conditions, and outperforming traditional algorithms.</a:t>
            </a:r>
            <a:endParaRPr/>
          </a:p>
          <a:p>
            <a:pPr indent="-298450" lvl="0" marL="457200" rtl="0" algn="l">
              <a:spcBef>
                <a:spcPts val="0"/>
              </a:spcBef>
              <a:spcAft>
                <a:spcPts val="0"/>
              </a:spcAft>
              <a:buSzPts val="1100"/>
              <a:buFont typeface="Calibri"/>
              <a:buChar char="●"/>
            </a:pPr>
            <a:r>
              <a:rPr lang="en"/>
              <a:t>Option Pricing</a:t>
            </a:r>
            <a:endParaRPr/>
          </a:p>
          <a:p>
            <a:pPr indent="-304800" lvl="1" marL="914400" rtl="0" algn="l">
              <a:spcBef>
                <a:spcPts val="0"/>
              </a:spcBef>
              <a:spcAft>
                <a:spcPts val="0"/>
              </a:spcAft>
              <a:buClr>
                <a:srgbClr val="000000"/>
              </a:buClr>
              <a:buSzPts val="1200"/>
              <a:buFont typeface="Calibri"/>
              <a:buChar char="○"/>
            </a:pPr>
            <a:r>
              <a:rPr lang="en" sz="1200">
                <a:solidFill>
                  <a:srgbClr val="000000"/>
                </a:solidFill>
              </a:rPr>
              <a:t>RL has shown promise in accurately pricing financial derivatives, especially in capturing non-linearities and complexities associated with options.</a:t>
            </a:r>
            <a:endParaRPr/>
          </a:p>
          <a:p>
            <a:pPr indent="-298450" lvl="0" marL="457200" rtl="0" algn="l">
              <a:spcBef>
                <a:spcPts val="0"/>
              </a:spcBef>
              <a:spcAft>
                <a:spcPts val="0"/>
              </a:spcAft>
              <a:buSzPts val="1100"/>
              <a:buFont typeface="Calibri"/>
              <a:buChar char="●"/>
            </a:pPr>
            <a:r>
              <a:rPr lang="en"/>
              <a:t>Market Making</a:t>
            </a:r>
            <a:endParaRPr/>
          </a:p>
          <a:p>
            <a:pPr indent="-304800" lvl="1" marL="914400" rtl="0" algn="l">
              <a:spcBef>
                <a:spcPts val="0"/>
              </a:spcBef>
              <a:spcAft>
                <a:spcPts val="0"/>
              </a:spcAft>
              <a:buClr>
                <a:srgbClr val="000000"/>
              </a:buClr>
              <a:buSzPts val="1200"/>
              <a:buFont typeface="Calibri"/>
              <a:buChar char="○"/>
            </a:pPr>
            <a:r>
              <a:rPr lang="en" sz="1200">
                <a:solidFill>
                  <a:srgbClr val="000000"/>
                </a:solidFill>
              </a:rPr>
              <a:t>RL algorithms are applied in market-making activities, enhancing liquidity provision and optimizing bid-ask spreads.</a:t>
            </a:r>
            <a:endParaRPr/>
          </a:p>
          <a:p>
            <a:pPr indent="0" lvl="0" marL="0" rtl="0" algn="l">
              <a:spcBef>
                <a:spcPts val="600"/>
              </a:spcBef>
              <a:spcAft>
                <a:spcPts val="1200"/>
              </a:spcAft>
              <a:buNone/>
            </a:pPr>
            <a:r>
              <a:rPr lang="en"/>
              <a:t>And many others….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1"/>
          <p:cNvSpPr txBox="1"/>
          <p:nvPr>
            <p:ph type="title"/>
          </p:nvPr>
        </p:nvSpPr>
        <p:spPr>
          <a:xfrm>
            <a:off x="457200" y="582072"/>
            <a:ext cx="8229600" cy="585600"/>
          </a:xfrm>
          <a:prstGeom prst="rect">
            <a:avLst/>
          </a:prstGeom>
        </p:spPr>
        <p:txBody>
          <a:bodyPr anchorCtr="0" anchor="b" bIns="0" lIns="0" spcFirstLastPara="1" rIns="0" wrap="square" tIns="45700">
            <a:normAutofit/>
          </a:bodyPr>
          <a:lstStyle/>
          <a:p>
            <a:pPr indent="0" lvl="0" marL="0" rtl="0" algn="l">
              <a:spcBef>
                <a:spcPts val="0"/>
              </a:spcBef>
              <a:spcAft>
                <a:spcPts val="0"/>
              </a:spcAft>
              <a:buNone/>
            </a:pPr>
            <a:r>
              <a:rPr lang="en"/>
              <a:t>Challenges and Gaps</a:t>
            </a:r>
            <a:endParaRPr/>
          </a:p>
        </p:txBody>
      </p:sp>
      <p:sp>
        <p:nvSpPr>
          <p:cNvPr id="185" name="Google Shape;185;p21"/>
          <p:cNvSpPr txBox="1"/>
          <p:nvPr>
            <p:ph idx="1" type="body"/>
          </p:nvPr>
        </p:nvSpPr>
        <p:spPr>
          <a:xfrm>
            <a:off x="457200" y="1329612"/>
            <a:ext cx="8229600" cy="3348300"/>
          </a:xfrm>
          <a:prstGeom prst="rect">
            <a:avLst/>
          </a:prstGeom>
        </p:spPr>
        <p:txBody>
          <a:bodyPr anchorCtr="0" anchor="t" bIns="45700" lIns="91425" spcFirstLastPara="1" rIns="91425" wrap="square" tIns="45700">
            <a:normAutofit/>
          </a:bodyPr>
          <a:lstStyle/>
          <a:p>
            <a:pPr indent="-311150" lvl="0" marL="457200" rtl="0" algn="l">
              <a:spcBef>
                <a:spcPts val="600"/>
              </a:spcBef>
              <a:spcAft>
                <a:spcPts val="0"/>
              </a:spcAft>
              <a:buSzPts val="1300"/>
              <a:buChar char="●"/>
            </a:pPr>
            <a:r>
              <a:rPr lang="en" sz="2400"/>
              <a:t>Model Robustness</a:t>
            </a:r>
            <a:endParaRPr sz="2400"/>
          </a:p>
          <a:p>
            <a:pPr indent="-311150" lvl="0" marL="457200" rtl="0" algn="l">
              <a:spcBef>
                <a:spcPts val="0"/>
              </a:spcBef>
              <a:spcAft>
                <a:spcPts val="0"/>
              </a:spcAft>
              <a:buSzPts val="1300"/>
              <a:buChar char="●"/>
            </a:pPr>
            <a:r>
              <a:rPr lang="en" sz="2400"/>
              <a:t>Interpretability</a:t>
            </a:r>
            <a:endParaRPr sz="2400"/>
          </a:p>
          <a:p>
            <a:pPr indent="-311150" lvl="0" marL="457200" rtl="0" algn="l">
              <a:spcBef>
                <a:spcPts val="0"/>
              </a:spcBef>
              <a:spcAft>
                <a:spcPts val="0"/>
              </a:spcAft>
              <a:buSzPts val="1300"/>
              <a:buChar char="●"/>
            </a:pPr>
            <a:r>
              <a:rPr lang="en" sz="2400"/>
              <a:t>Adaptability</a:t>
            </a:r>
            <a:endParaRPr sz="2400"/>
          </a:p>
          <a:p>
            <a:pPr indent="-311150" lvl="0" marL="457200" rtl="0" algn="l">
              <a:spcBef>
                <a:spcPts val="0"/>
              </a:spcBef>
              <a:spcAft>
                <a:spcPts val="0"/>
              </a:spcAft>
              <a:buSzPts val="1300"/>
              <a:buChar char="●"/>
            </a:pPr>
            <a:r>
              <a:rPr lang="en" sz="2400"/>
              <a:t>Data Quality</a:t>
            </a:r>
            <a:endParaRPr sz="2400"/>
          </a:p>
          <a:p>
            <a:pPr indent="-311150" lvl="0" marL="457200" rtl="0" algn="l">
              <a:spcBef>
                <a:spcPts val="0"/>
              </a:spcBef>
              <a:spcAft>
                <a:spcPts val="0"/>
              </a:spcAft>
              <a:buSzPts val="1300"/>
              <a:buChar char="●"/>
            </a:pPr>
            <a:r>
              <a:rPr lang="en" sz="2400"/>
              <a:t>Computational</a:t>
            </a:r>
            <a:r>
              <a:rPr lang="en" sz="2400"/>
              <a:t> Complexity</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2"/>
          <p:cNvSpPr txBox="1"/>
          <p:nvPr>
            <p:ph type="title"/>
          </p:nvPr>
        </p:nvSpPr>
        <p:spPr>
          <a:xfrm>
            <a:off x="457200" y="582072"/>
            <a:ext cx="8229600" cy="585600"/>
          </a:xfrm>
          <a:prstGeom prst="rect">
            <a:avLst/>
          </a:prstGeom>
        </p:spPr>
        <p:txBody>
          <a:bodyPr anchorCtr="0" anchor="b" bIns="0" lIns="0" spcFirstLastPara="1" rIns="0" wrap="square" tIns="45700">
            <a:normAutofit/>
          </a:bodyPr>
          <a:lstStyle/>
          <a:p>
            <a:pPr indent="0" lvl="0" marL="0" rtl="0" algn="l">
              <a:spcBef>
                <a:spcPts val="0"/>
              </a:spcBef>
              <a:spcAft>
                <a:spcPts val="0"/>
              </a:spcAft>
              <a:buNone/>
            </a:pPr>
            <a:r>
              <a:rPr lang="en"/>
              <a:t>Transition to Thesis Statement </a:t>
            </a:r>
            <a:endParaRPr/>
          </a:p>
        </p:txBody>
      </p:sp>
      <p:sp>
        <p:nvSpPr>
          <p:cNvPr id="191" name="Google Shape;191;p22"/>
          <p:cNvSpPr txBox="1"/>
          <p:nvPr>
            <p:ph idx="1" type="body"/>
          </p:nvPr>
        </p:nvSpPr>
        <p:spPr>
          <a:xfrm>
            <a:off x="457200" y="1329612"/>
            <a:ext cx="8229600" cy="3348300"/>
          </a:xfrm>
          <a:prstGeom prst="rect">
            <a:avLst/>
          </a:prstGeom>
        </p:spPr>
        <p:txBody>
          <a:bodyPr anchorCtr="0" anchor="t" bIns="45700" lIns="91425" spcFirstLastPara="1" rIns="91425" wrap="square" tIns="45700">
            <a:noAutofit/>
          </a:bodyPr>
          <a:lstStyle/>
          <a:p>
            <a:pPr indent="0" lvl="0" marL="0" rtl="0" algn="l">
              <a:lnSpc>
                <a:spcPct val="175000"/>
              </a:lnSpc>
              <a:spcBef>
                <a:spcPts val="1500"/>
              </a:spcBef>
              <a:spcAft>
                <a:spcPts val="0"/>
              </a:spcAft>
              <a:buNone/>
            </a:pPr>
            <a:r>
              <a:rPr lang="en" sz="1800">
                <a:solidFill>
                  <a:srgbClr val="000000"/>
                </a:solidFill>
              </a:rPr>
              <a:t>As we delve into the literature, we've navigated through the diverse applications of RL in finance, recognizing both successes and challenges. Our focus now narrows to explore the efficacy of RL, particularly the finding the best model including state variables, in predicting stock market outcomes. Let's uncover the journey from broad insights </a:t>
            </a:r>
            <a:r>
              <a:rPr lang="en" sz="1800">
                <a:solidFill>
                  <a:srgbClr val="000000"/>
                </a:solidFill>
              </a:rPr>
              <a:t>to</a:t>
            </a:r>
            <a:r>
              <a:rPr lang="en" sz="1800">
                <a:solidFill>
                  <a:srgbClr val="000000"/>
                </a:solidFill>
              </a:rPr>
              <a:t> the specific exploration of RL's impact on stock market dynamics.</a:t>
            </a:r>
            <a:endParaRPr sz="1800">
              <a:solidFill>
                <a:srgbClr val="000000"/>
              </a:solidFill>
            </a:endParaRPr>
          </a:p>
          <a:p>
            <a:pPr indent="0" lvl="0" marL="0" rtl="0" algn="l">
              <a:spcBef>
                <a:spcPts val="6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